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Bree Serif" charset="1" panose="02000503040000020004"/>
      <p:regular r:id="rId23"/>
    </p:embeddedFont>
    <p:embeddedFont>
      <p:font typeface="Montserrat Bold" charset="1" panose="00000800000000000000"/>
      <p:regular r:id="rId24"/>
    </p:embeddedFont>
    <p:embeddedFont>
      <p:font typeface="Open Sans" charset="1" panose="020B0606030504020204"/>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https://github.com/futhiananda/TP_PWEB2025_Futhia-Nanda_109_B_WEB_PROFIL"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1632146" y="777391"/>
            <a:ext cx="9657676" cy="8840156"/>
            <a:chOff x="0" y="0"/>
            <a:chExt cx="2543586" cy="2328272"/>
          </a:xfrm>
        </p:grpSpPr>
        <p:sp>
          <p:nvSpPr>
            <p:cNvPr name="Freeform 3" id="3"/>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4" id="4"/>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5" id="5"/>
          <p:cNvSpPr/>
          <p:nvPr/>
        </p:nvSpPr>
        <p:spPr>
          <a:xfrm flipH="false" flipV="false" rot="0">
            <a:off x="10973782" y="2653130"/>
            <a:ext cx="7233418" cy="7638568"/>
          </a:xfrm>
          <a:custGeom>
            <a:avLst/>
            <a:gdLst/>
            <a:ahLst/>
            <a:cxnLst/>
            <a:rect r="r" b="b" t="t" l="l"/>
            <a:pathLst>
              <a:path h="7638568" w="7233418">
                <a:moveTo>
                  <a:pt x="0" y="0"/>
                </a:moveTo>
                <a:lnTo>
                  <a:pt x="7233417" y="0"/>
                </a:lnTo>
                <a:lnTo>
                  <a:pt x="7233417" y="7638568"/>
                </a:lnTo>
                <a:lnTo>
                  <a:pt x="0" y="7638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280227" y="1652726"/>
            <a:ext cx="1022630" cy="1152554"/>
          </a:xfrm>
          <a:custGeom>
            <a:avLst/>
            <a:gdLst/>
            <a:ahLst/>
            <a:cxnLst/>
            <a:rect r="r" b="b" t="t" l="l"/>
            <a:pathLst>
              <a:path h="1152554" w="1022630">
                <a:moveTo>
                  <a:pt x="0" y="0"/>
                </a:moveTo>
                <a:lnTo>
                  <a:pt x="1022630" y="0"/>
                </a:lnTo>
                <a:lnTo>
                  <a:pt x="1022630" y="1152554"/>
                </a:lnTo>
                <a:lnTo>
                  <a:pt x="0" y="1152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76421" y="0"/>
            <a:ext cx="4411579" cy="4114800"/>
          </a:xfrm>
          <a:custGeom>
            <a:avLst/>
            <a:gdLst/>
            <a:ahLst/>
            <a:cxnLst/>
            <a:rect r="r" b="b" t="t" l="l"/>
            <a:pathLst>
              <a:path h="4114800" w="4411579">
                <a:moveTo>
                  <a:pt x="0" y="0"/>
                </a:moveTo>
                <a:lnTo>
                  <a:pt x="4411579" y="0"/>
                </a:lnTo>
                <a:lnTo>
                  <a:pt x="4411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38076" y="6823155"/>
            <a:ext cx="4526280" cy="4114800"/>
          </a:xfrm>
          <a:custGeom>
            <a:avLst/>
            <a:gdLst/>
            <a:ahLst/>
            <a:cxnLst/>
            <a:rect r="r" b="b" t="t" l="l"/>
            <a:pathLst>
              <a:path h="4114800" w="4526280">
                <a:moveTo>
                  <a:pt x="0" y="0"/>
                </a:moveTo>
                <a:lnTo>
                  <a:pt x="4526280" y="0"/>
                </a:lnTo>
                <a:lnTo>
                  <a:pt x="452628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254848" y="5502270"/>
            <a:ext cx="6940047" cy="987510"/>
          </a:xfrm>
          <a:prstGeom prst="rect">
            <a:avLst/>
          </a:prstGeom>
        </p:spPr>
        <p:txBody>
          <a:bodyPr anchor="t" rtlCol="false" tIns="0" lIns="0" bIns="0" rIns="0">
            <a:spAutoFit/>
          </a:bodyPr>
          <a:lstStyle/>
          <a:p>
            <a:pPr algn="l">
              <a:lnSpc>
                <a:spcPts val="6134"/>
              </a:lnSpc>
            </a:pPr>
            <a:r>
              <a:rPr lang="en-US" sz="8520" b="true">
                <a:solidFill>
                  <a:srgbClr val="FFFFFF"/>
                </a:solidFill>
                <a:latin typeface="Poppins Bold"/>
                <a:ea typeface="Poppins Bold"/>
                <a:cs typeface="Poppins Bold"/>
                <a:sym typeface="Poppins Bold"/>
              </a:rPr>
              <a:t>Web Profile</a:t>
            </a:r>
          </a:p>
        </p:txBody>
      </p:sp>
      <p:sp>
        <p:nvSpPr>
          <p:cNvPr name="TextBox 10" id="10"/>
          <p:cNvSpPr txBox="true"/>
          <p:nvPr/>
        </p:nvSpPr>
        <p:spPr>
          <a:xfrm rot="0">
            <a:off x="2254848" y="6785055"/>
            <a:ext cx="5737934" cy="1353077"/>
          </a:xfrm>
          <a:prstGeom prst="rect">
            <a:avLst/>
          </a:prstGeom>
        </p:spPr>
        <p:txBody>
          <a:bodyPr anchor="t" rtlCol="false" tIns="0" lIns="0" bIns="0" rIns="0">
            <a:spAutoFit/>
          </a:bodyPr>
          <a:lstStyle/>
          <a:p>
            <a:pPr algn="l">
              <a:lnSpc>
                <a:spcPts val="3645"/>
              </a:lnSpc>
            </a:pPr>
            <a:r>
              <a:rPr lang="en-US" sz="2604">
                <a:solidFill>
                  <a:srgbClr val="FFFFFF"/>
                </a:solidFill>
                <a:latin typeface="Bree Serif"/>
                <a:ea typeface="Bree Serif"/>
                <a:cs typeface="Bree Serif"/>
                <a:sym typeface="Bree Serif"/>
              </a:rPr>
              <a:t>Nama : Futhia Nanda A</a:t>
            </a:r>
          </a:p>
          <a:p>
            <a:pPr algn="l">
              <a:lnSpc>
                <a:spcPts val="3645"/>
              </a:lnSpc>
            </a:pPr>
            <a:r>
              <a:rPr lang="en-US" sz="2604">
                <a:solidFill>
                  <a:srgbClr val="FFFFFF"/>
                </a:solidFill>
                <a:latin typeface="Bree Serif"/>
                <a:ea typeface="Bree Serif"/>
                <a:cs typeface="Bree Serif"/>
                <a:sym typeface="Bree Serif"/>
              </a:rPr>
              <a:t>Nim : 2400018109</a:t>
            </a:r>
          </a:p>
          <a:p>
            <a:pPr algn="l">
              <a:lnSpc>
                <a:spcPts val="3645"/>
              </a:lnSpc>
            </a:pPr>
            <a:r>
              <a:rPr lang="en-US" sz="2604">
                <a:solidFill>
                  <a:srgbClr val="FFFFFF"/>
                </a:solidFill>
                <a:latin typeface="Bree Serif"/>
                <a:ea typeface="Bree Serif"/>
                <a:cs typeface="Bree Serif"/>
                <a:sym typeface="Bree Serif"/>
              </a:rPr>
              <a:t>Kelas : B</a:t>
            </a:r>
          </a:p>
        </p:txBody>
      </p:sp>
      <p:sp>
        <p:nvSpPr>
          <p:cNvPr name="TextBox 11" id="11"/>
          <p:cNvSpPr txBox="true"/>
          <p:nvPr/>
        </p:nvSpPr>
        <p:spPr>
          <a:xfrm rot="0">
            <a:off x="2254848" y="2823860"/>
            <a:ext cx="7490209" cy="2040235"/>
          </a:xfrm>
          <a:prstGeom prst="rect">
            <a:avLst/>
          </a:prstGeom>
        </p:spPr>
        <p:txBody>
          <a:bodyPr anchor="t" rtlCol="false" tIns="0" lIns="0" bIns="0" rIns="0">
            <a:spAutoFit/>
          </a:bodyPr>
          <a:lstStyle/>
          <a:p>
            <a:pPr algn="l">
              <a:lnSpc>
                <a:spcPts val="7977"/>
              </a:lnSpc>
            </a:pPr>
            <a:r>
              <a:rPr lang="en-US" sz="5698" b="true">
                <a:solidFill>
                  <a:srgbClr val="FFFFFF"/>
                </a:solidFill>
                <a:latin typeface="Poppins Bold"/>
                <a:ea typeface="Poppins Bold"/>
                <a:cs typeface="Poppins Bold"/>
                <a:sym typeface="Poppins Bold"/>
              </a:rPr>
              <a:t>Tugas Akhir</a:t>
            </a:r>
          </a:p>
          <a:p>
            <a:pPr algn="l" marL="0" indent="0" lvl="0">
              <a:lnSpc>
                <a:spcPts val="7977"/>
              </a:lnSpc>
            </a:pPr>
            <a:r>
              <a:rPr lang="en-US" b="true" sz="5698">
                <a:solidFill>
                  <a:srgbClr val="FFFFFF"/>
                </a:solidFill>
                <a:latin typeface="Poppins Bold"/>
                <a:ea typeface="Poppins Bold"/>
                <a:cs typeface="Poppins Bold"/>
                <a:sym typeface="Poppins Bold"/>
              </a:rPr>
              <a:t>Pemrograman Web</a:t>
            </a:r>
          </a:p>
        </p:txBody>
      </p:sp>
      <p:sp>
        <p:nvSpPr>
          <p:cNvPr name="TextBox 12" id="12"/>
          <p:cNvSpPr txBox="true"/>
          <p:nvPr/>
        </p:nvSpPr>
        <p:spPr>
          <a:xfrm rot="0">
            <a:off x="3367819" y="1757252"/>
            <a:ext cx="3511991" cy="895877"/>
          </a:xfrm>
          <a:prstGeom prst="rect">
            <a:avLst/>
          </a:prstGeom>
        </p:spPr>
        <p:txBody>
          <a:bodyPr anchor="t" rtlCol="false" tIns="0" lIns="0" bIns="0" rIns="0">
            <a:spAutoFit/>
          </a:bodyPr>
          <a:lstStyle/>
          <a:p>
            <a:pPr algn="l" marL="0" indent="0" lvl="0">
              <a:lnSpc>
                <a:spcPts val="3645"/>
              </a:lnSpc>
              <a:spcBef>
                <a:spcPct val="0"/>
              </a:spcBef>
            </a:pPr>
            <a:r>
              <a:rPr lang="en-US" sz="2604">
                <a:solidFill>
                  <a:srgbClr val="FFFFFF"/>
                </a:solidFill>
                <a:latin typeface="Bree Serif"/>
                <a:ea typeface="Bree Serif"/>
                <a:cs typeface="Bree Serif"/>
                <a:sym typeface="Bree Serif"/>
              </a:rPr>
              <a:t>Universitas</a:t>
            </a:r>
          </a:p>
          <a:p>
            <a:pPr algn="l" marL="0" indent="0" lvl="0">
              <a:lnSpc>
                <a:spcPts val="3645"/>
              </a:lnSpc>
              <a:spcBef>
                <a:spcPct val="0"/>
              </a:spcBef>
            </a:pPr>
            <a:r>
              <a:rPr lang="en-US" sz="2604" strike="noStrike" u="none">
                <a:solidFill>
                  <a:srgbClr val="FFFFFF"/>
                </a:solidFill>
                <a:latin typeface="Bree Serif"/>
                <a:ea typeface="Bree Serif"/>
                <a:cs typeface="Bree Serif"/>
                <a:sym typeface="Bree Serif"/>
              </a:rPr>
              <a:t>Ahmad Dahlan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657943" y="818785"/>
            <a:ext cx="5416981" cy="5446026"/>
          </a:xfrm>
          <a:custGeom>
            <a:avLst/>
            <a:gdLst/>
            <a:ahLst/>
            <a:cxnLst/>
            <a:rect r="r" b="b" t="t" l="l"/>
            <a:pathLst>
              <a:path h="5446026" w="5416981">
                <a:moveTo>
                  <a:pt x="0" y="0"/>
                </a:moveTo>
                <a:lnTo>
                  <a:pt x="5416981" y="0"/>
                </a:lnTo>
                <a:lnTo>
                  <a:pt x="5416981" y="5446026"/>
                </a:lnTo>
                <a:lnTo>
                  <a:pt x="0" y="5446026"/>
                </a:lnTo>
                <a:lnTo>
                  <a:pt x="0" y="0"/>
                </a:lnTo>
                <a:close/>
              </a:path>
            </a:pathLst>
          </a:custGeom>
          <a:blipFill>
            <a:blip r:embed="rId2"/>
            <a:stretch>
              <a:fillRect l="0" t="0" r="0" b="0"/>
            </a:stretch>
          </a:blipFill>
        </p:spPr>
      </p:sp>
      <p:sp>
        <p:nvSpPr>
          <p:cNvPr name="Freeform 3" id="3"/>
          <p:cNvSpPr/>
          <p:nvPr/>
        </p:nvSpPr>
        <p:spPr>
          <a:xfrm flipH="false" flipV="false" rot="0">
            <a:off x="6879270" y="818785"/>
            <a:ext cx="10380030" cy="5353707"/>
          </a:xfrm>
          <a:custGeom>
            <a:avLst/>
            <a:gdLst/>
            <a:ahLst/>
            <a:cxnLst/>
            <a:rect r="r" b="b" t="t" l="l"/>
            <a:pathLst>
              <a:path h="5353707" w="10380030">
                <a:moveTo>
                  <a:pt x="0" y="0"/>
                </a:moveTo>
                <a:lnTo>
                  <a:pt x="10380030" y="0"/>
                </a:lnTo>
                <a:lnTo>
                  <a:pt x="10380030" y="5353708"/>
                </a:lnTo>
                <a:lnTo>
                  <a:pt x="0" y="5353708"/>
                </a:lnTo>
                <a:lnTo>
                  <a:pt x="0" y="0"/>
                </a:lnTo>
                <a:close/>
              </a:path>
            </a:pathLst>
          </a:custGeom>
          <a:blipFill>
            <a:blip r:embed="rId3"/>
            <a:stretch>
              <a:fillRect l="0" t="0" r="0" b="0"/>
            </a:stretch>
          </a:blipFill>
        </p:spPr>
      </p:sp>
      <p:sp>
        <p:nvSpPr>
          <p:cNvPr name="Freeform 4" id="4"/>
          <p:cNvSpPr/>
          <p:nvPr/>
        </p:nvSpPr>
        <p:spPr>
          <a:xfrm flipH="false" flipV="false" rot="0">
            <a:off x="0" y="6172200"/>
            <a:ext cx="3583617" cy="4114800"/>
          </a:xfrm>
          <a:custGeom>
            <a:avLst/>
            <a:gdLst/>
            <a:ahLst/>
            <a:cxnLst/>
            <a:rect r="r" b="b" t="t" l="l"/>
            <a:pathLst>
              <a:path h="4114800" w="3583617">
                <a:moveTo>
                  <a:pt x="0" y="0"/>
                </a:moveTo>
                <a:lnTo>
                  <a:pt x="3583617" y="0"/>
                </a:lnTo>
                <a:lnTo>
                  <a:pt x="35836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704383" y="6172200"/>
            <a:ext cx="3583617" cy="4114800"/>
          </a:xfrm>
          <a:custGeom>
            <a:avLst/>
            <a:gdLst/>
            <a:ahLst/>
            <a:cxnLst/>
            <a:rect r="r" b="b" t="t" l="l"/>
            <a:pathLst>
              <a:path h="4114800" w="3583617">
                <a:moveTo>
                  <a:pt x="3583617" y="0"/>
                </a:moveTo>
                <a:lnTo>
                  <a:pt x="0" y="0"/>
                </a:lnTo>
                <a:lnTo>
                  <a:pt x="0" y="4114800"/>
                </a:lnTo>
                <a:lnTo>
                  <a:pt x="3583617" y="4114800"/>
                </a:lnTo>
                <a:lnTo>
                  <a:pt x="35836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909802" y="7456777"/>
            <a:ext cx="12468395" cy="1511088"/>
          </a:xfrm>
          <a:prstGeom prst="rect">
            <a:avLst/>
          </a:prstGeom>
        </p:spPr>
        <p:txBody>
          <a:bodyPr anchor="t" rtlCol="false" tIns="0" lIns="0" bIns="0" rIns="0">
            <a:spAutoFit/>
          </a:bodyPr>
          <a:lstStyle/>
          <a:p>
            <a:pPr algn="ctr" marL="0" indent="0" lvl="0">
              <a:lnSpc>
                <a:spcPts val="11736"/>
              </a:lnSpc>
              <a:spcBef>
                <a:spcPct val="0"/>
              </a:spcBef>
            </a:pPr>
            <a:r>
              <a:rPr lang="en-US" b="true" sz="8383">
                <a:solidFill>
                  <a:srgbClr val="FFFFFF"/>
                </a:solidFill>
                <a:latin typeface="Poppins Bold"/>
                <a:ea typeface="Poppins Bold"/>
                <a:cs typeface="Poppins Bold"/>
                <a:sym typeface="Poppins Bold"/>
              </a:rPr>
              <a:t>Code JavaScript</a:t>
            </a:r>
          </a:p>
        </p:txBody>
      </p:sp>
    </p:spTree>
  </p:cSld>
  <p:clrMapOvr>
    <a:masterClrMapping/>
  </p:clrMapOvr>
  <p:transition spd="fast">
    <p:cover dir="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11317738" y="1028700"/>
            <a:ext cx="4980194" cy="6151383"/>
          </a:xfrm>
          <a:custGeom>
            <a:avLst/>
            <a:gdLst/>
            <a:ahLst/>
            <a:cxnLst/>
            <a:rect r="r" b="b" t="t" l="l"/>
            <a:pathLst>
              <a:path h="6151383" w="4980194">
                <a:moveTo>
                  <a:pt x="0" y="0"/>
                </a:moveTo>
                <a:lnTo>
                  <a:pt x="4980193" y="0"/>
                </a:lnTo>
                <a:lnTo>
                  <a:pt x="4980193" y="6151383"/>
                </a:lnTo>
                <a:lnTo>
                  <a:pt x="0" y="6151383"/>
                </a:lnTo>
                <a:lnTo>
                  <a:pt x="0" y="0"/>
                </a:lnTo>
                <a:close/>
              </a:path>
            </a:pathLst>
          </a:custGeom>
          <a:blipFill>
            <a:blip r:embed="rId2"/>
            <a:stretch>
              <a:fillRect l="0" t="0" r="0" b="0"/>
            </a:stretch>
          </a:blipFill>
        </p:spPr>
      </p:sp>
      <p:sp>
        <p:nvSpPr>
          <p:cNvPr name="Freeform 3" id="3"/>
          <p:cNvSpPr/>
          <p:nvPr/>
        </p:nvSpPr>
        <p:spPr>
          <a:xfrm flipH="false" flipV="false" rot="0">
            <a:off x="1777529" y="1028700"/>
            <a:ext cx="7366471" cy="6151383"/>
          </a:xfrm>
          <a:custGeom>
            <a:avLst/>
            <a:gdLst/>
            <a:ahLst/>
            <a:cxnLst/>
            <a:rect r="r" b="b" t="t" l="l"/>
            <a:pathLst>
              <a:path h="6151383" w="7366471">
                <a:moveTo>
                  <a:pt x="0" y="0"/>
                </a:moveTo>
                <a:lnTo>
                  <a:pt x="7366471" y="0"/>
                </a:lnTo>
                <a:lnTo>
                  <a:pt x="7366471" y="6151383"/>
                </a:lnTo>
                <a:lnTo>
                  <a:pt x="0" y="6151383"/>
                </a:lnTo>
                <a:lnTo>
                  <a:pt x="0" y="0"/>
                </a:lnTo>
                <a:close/>
              </a:path>
            </a:pathLst>
          </a:custGeom>
          <a:blipFill>
            <a:blip r:embed="rId3"/>
            <a:stretch>
              <a:fillRect l="0" t="0" r="0" b="0"/>
            </a:stretch>
          </a:blipFill>
        </p:spPr>
      </p:sp>
      <p:sp>
        <p:nvSpPr>
          <p:cNvPr name="Freeform 4" id="4"/>
          <p:cNvSpPr/>
          <p:nvPr/>
        </p:nvSpPr>
        <p:spPr>
          <a:xfrm flipH="false" flipV="false" rot="0">
            <a:off x="0" y="7952956"/>
            <a:ext cx="4930341" cy="2334044"/>
          </a:xfrm>
          <a:custGeom>
            <a:avLst/>
            <a:gdLst/>
            <a:ahLst/>
            <a:cxnLst/>
            <a:rect r="r" b="b" t="t" l="l"/>
            <a:pathLst>
              <a:path h="2334044" w="4930341">
                <a:moveTo>
                  <a:pt x="0" y="0"/>
                </a:moveTo>
                <a:lnTo>
                  <a:pt x="4930341" y="0"/>
                </a:lnTo>
                <a:lnTo>
                  <a:pt x="4930341" y="2334044"/>
                </a:lnTo>
                <a:lnTo>
                  <a:pt x="0" y="23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283914" y="6172200"/>
            <a:ext cx="6004086" cy="4114800"/>
          </a:xfrm>
          <a:custGeom>
            <a:avLst/>
            <a:gdLst/>
            <a:ahLst/>
            <a:cxnLst/>
            <a:rect r="r" b="b" t="t" l="l"/>
            <a:pathLst>
              <a:path h="4114800" w="6004086">
                <a:moveTo>
                  <a:pt x="6004086" y="0"/>
                </a:moveTo>
                <a:lnTo>
                  <a:pt x="0" y="0"/>
                </a:lnTo>
                <a:lnTo>
                  <a:pt x="0" y="4114800"/>
                </a:lnTo>
                <a:lnTo>
                  <a:pt x="6004086" y="4114800"/>
                </a:lnTo>
                <a:lnTo>
                  <a:pt x="60040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09802" y="7971610"/>
            <a:ext cx="12468395" cy="1511088"/>
          </a:xfrm>
          <a:prstGeom prst="rect">
            <a:avLst/>
          </a:prstGeom>
        </p:spPr>
        <p:txBody>
          <a:bodyPr anchor="t" rtlCol="false" tIns="0" lIns="0" bIns="0" rIns="0">
            <a:spAutoFit/>
          </a:bodyPr>
          <a:lstStyle/>
          <a:p>
            <a:pPr algn="ctr" marL="0" indent="0" lvl="0">
              <a:lnSpc>
                <a:spcPts val="11736"/>
              </a:lnSpc>
              <a:spcBef>
                <a:spcPct val="0"/>
              </a:spcBef>
            </a:pPr>
            <a:r>
              <a:rPr lang="en-US" b="true" sz="8383">
                <a:solidFill>
                  <a:srgbClr val="FFFFFF"/>
                </a:solidFill>
                <a:latin typeface="Poppins Bold"/>
                <a:ea typeface="Poppins Bold"/>
                <a:cs typeface="Poppins Bold"/>
                <a:sym typeface="Poppins Bold"/>
              </a:rPr>
              <a:t>Code PHP</a:t>
            </a:r>
          </a:p>
        </p:txBody>
      </p:sp>
    </p:spTree>
  </p:cSld>
  <p:clrMapOvr>
    <a:masterClrMapping/>
  </p:clrMapOvr>
  <p:transition spd="fast">
    <p:cover dir="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4392593" y="0"/>
            <a:ext cx="10405925" cy="10287000"/>
          </a:xfrm>
          <a:custGeom>
            <a:avLst/>
            <a:gdLst/>
            <a:ahLst/>
            <a:cxnLst/>
            <a:rect r="r" b="b" t="t" l="l"/>
            <a:pathLst>
              <a:path h="10287000" w="10405925">
                <a:moveTo>
                  <a:pt x="0" y="0"/>
                </a:moveTo>
                <a:lnTo>
                  <a:pt x="10405925" y="0"/>
                </a:lnTo>
                <a:lnTo>
                  <a:pt x="104059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8143" y="0"/>
                  </a:moveTo>
                  <a:lnTo>
                    <a:pt x="4246583" y="0"/>
                  </a:lnTo>
                  <a:cubicBezTo>
                    <a:pt x="4262126" y="0"/>
                    <a:pt x="4274726" y="12600"/>
                    <a:pt x="4274726" y="28143"/>
                  </a:cubicBezTo>
                  <a:lnTo>
                    <a:pt x="4274726" y="2139324"/>
                  </a:lnTo>
                  <a:cubicBezTo>
                    <a:pt x="4274726" y="2146788"/>
                    <a:pt x="4271761" y="2153946"/>
                    <a:pt x="4266483" y="2159224"/>
                  </a:cubicBezTo>
                  <a:cubicBezTo>
                    <a:pt x="4261205" y="2164502"/>
                    <a:pt x="4254047" y="2167467"/>
                    <a:pt x="4246583" y="2167467"/>
                  </a:cubicBezTo>
                  <a:lnTo>
                    <a:pt x="28143" y="2167467"/>
                  </a:lnTo>
                  <a:cubicBezTo>
                    <a:pt x="20679" y="2167467"/>
                    <a:pt x="13521" y="2164502"/>
                    <a:pt x="8243" y="2159224"/>
                  </a:cubicBezTo>
                  <a:cubicBezTo>
                    <a:pt x="2965" y="2153946"/>
                    <a:pt x="0" y="2146788"/>
                    <a:pt x="0" y="2139324"/>
                  </a:cubicBezTo>
                  <a:lnTo>
                    <a:pt x="0" y="28143"/>
                  </a:lnTo>
                  <a:cubicBezTo>
                    <a:pt x="0" y="20679"/>
                    <a:pt x="2965" y="13521"/>
                    <a:pt x="8243" y="8243"/>
                  </a:cubicBezTo>
                  <a:cubicBezTo>
                    <a:pt x="13521" y="2965"/>
                    <a:pt x="20679" y="0"/>
                    <a:pt x="28143"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4274726"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2415840" y="2390502"/>
            <a:ext cx="13456320" cy="6409107"/>
          </a:xfrm>
          <a:custGeom>
            <a:avLst/>
            <a:gdLst/>
            <a:ahLst/>
            <a:cxnLst/>
            <a:rect r="r" b="b" t="t" l="l"/>
            <a:pathLst>
              <a:path h="6409107" w="13456320">
                <a:moveTo>
                  <a:pt x="0" y="0"/>
                </a:moveTo>
                <a:lnTo>
                  <a:pt x="13456320" y="0"/>
                </a:lnTo>
                <a:lnTo>
                  <a:pt x="13456320" y="6409107"/>
                </a:lnTo>
                <a:lnTo>
                  <a:pt x="0" y="6409107"/>
                </a:lnTo>
                <a:lnTo>
                  <a:pt x="0" y="0"/>
                </a:lnTo>
                <a:close/>
              </a:path>
            </a:pathLst>
          </a:custGeom>
          <a:blipFill>
            <a:blip r:embed="rId4"/>
            <a:stretch>
              <a:fillRect l="0" t="0" r="0" b="0"/>
            </a:stretch>
          </a:blipFill>
        </p:spPr>
      </p:sp>
      <p:sp>
        <p:nvSpPr>
          <p:cNvPr name="TextBox 7" id="7"/>
          <p:cNvSpPr txBox="true"/>
          <p:nvPr/>
        </p:nvSpPr>
        <p:spPr>
          <a:xfrm rot="0">
            <a:off x="5974231" y="1095264"/>
            <a:ext cx="7242648" cy="1295238"/>
          </a:xfrm>
          <a:prstGeom prst="rect">
            <a:avLst/>
          </a:prstGeom>
        </p:spPr>
        <p:txBody>
          <a:bodyPr anchor="t" rtlCol="false" tIns="0" lIns="0" bIns="0" rIns="0">
            <a:spAutoFit/>
          </a:bodyPr>
          <a:lstStyle/>
          <a:p>
            <a:pPr algn="l" marL="0" indent="0" lvl="0">
              <a:lnSpc>
                <a:spcPts val="10096"/>
              </a:lnSpc>
              <a:spcBef>
                <a:spcPct val="0"/>
              </a:spcBef>
            </a:pPr>
            <a:r>
              <a:rPr lang="en-US" b="true" sz="7211">
                <a:solidFill>
                  <a:srgbClr val="FFFFFF"/>
                </a:solidFill>
                <a:latin typeface="Poppins Bold"/>
                <a:ea typeface="Poppins Bold"/>
                <a:cs typeface="Poppins Bold"/>
                <a:sym typeface="Poppins Bold"/>
              </a:rPr>
              <a:t>Tampilan Web</a:t>
            </a:r>
          </a:p>
        </p:txBody>
      </p:sp>
    </p:spTree>
  </p:cSld>
  <p:clrMapOvr>
    <a:masterClrMapping/>
  </p:clrMapOvr>
  <p:transition spd="fast">
    <p:cover dir="l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804279" y="3214475"/>
            <a:ext cx="14242249" cy="5137718"/>
            <a:chOff x="0" y="0"/>
            <a:chExt cx="4212226" cy="1519509"/>
          </a:xfrm>
        </p:grpSpPr>
        <p:sp>
          <p:nvSpPr>
            <p:cNvPr name="Freeform 3" id="3"/>
            <p:cNvSpPr/>
            <p:nvPr/>
          </p:nvSpPr>
          <p:spPr>
            <a:xfrm flipH="false" flipV="false" rot="0">
              <a:off x="0" y="0"/>
              <a:ext cx="4212226" cy="1519509"/>
            </a:xfrm>
            <a:custGeom>
              <a:avLst/>
              <a:gdLst/>
              <a:ahLst/>
              <a:cxnLst/>
              <a:rect r="r" b="b" t="t" l="l"/>
              <a:pathLst>
                <a:path h="1519509" w="4212226">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4" id="4"/>
            <p:cNvSpPr txBox="true"/>
            <p:nvPr/>
          </p:nvSpPr>
          <p:spPr>
            <a:xfrm>
              <a:off x="0" y="-95250"/>
              <a:ext cx="4212226" cy="161475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5" id="5"/>
          <p:cNvGrpSpPr/>
          <p:nvPr/>
        </p:nvGrpSpPr>
        <p:grpSpPr>
          <a:xfrm rot="0">
            <a:off x="2042049" y="1295689"/>
            <a:ext cx="9955786" cy="1290136"/>
            <a:chOff x="0" y="0"/>
            <a:chExt cx="3210986" cy="416101"/>
          </a:xfrm>
        </p:grpSpPr>
        <p:sp>
          <p:nvSpPr>
            <p:cNvPr name="Freeform 6" id="6"/>
            <p:cNvSpPr/>
            <p:nvPr/>
          </p:nvSpPr>
          <p:spPr>
            <a:xfrm flipH="false" flipV="false" rot="0">
              <a:off x="0" y="0"/>
              <a:ext cx="3210986" cy="416101"/>
            </a:xfrm>
            <a:custGeom>
              <a:avLst/>
              <a:gdLst/>
              <a:ahLst/>
              <a:cxnLst/>
              <a:rect r="r" b="b" t="t" l="l"/>
              <a:pathLst>
                <a:path h="416101" w="3210986">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7" id="7"/>
            <p:cNvSpPr txBox="true"/>
            <p:nvPr/>
          </p:nvSpPr>
          <p:spPr>
            <a:xfrm>
              <a:off x="0" y="-95250"/>
              <a:ext cx="321098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8" id="8"/>
          <p:cNvSpPr/>
          <p:nvPr/>
        </p:nvSpPr>
        <p:spPr>
          <a:xfrm flipH="false" flipV="false" rot="0">
            <a:off x="1028700" y="3613712"/>
            <a:ext cx="9407575" cy="4339244"/>
          </a:xfrm>
          <a:custGeom>
            <a:avLst/>
            <a:gdLst/>
            <a:ahLst/>
            <a:cxnLst/>
            <a:rect r="r" b="b" t="t" l="l"/>
            <a:pathLst>
              <a:path h="4339244" w="9407575">
                <a:moveTo>
                  <a:pt x="0" y="0"/>
                </a:moveTo>
                <a:lnTo>
                  <a:pt x="9407575" y="0"/>
                </a:lnTo>
                <a:lnTo>
                  <a:pt x="9407575" y="4339244"/>
                </a:lnTo>
                <a:lnTo>
                  <a:pt x="0" y="4339244"/>
                </a:lnTo>
                <a:lnTo>
                  <a:pt x="0" y="0"/>
                </a:lnTo>
                <a:close/>
              </a:path>
            </a:pathLst>
          </a:custGeom>
          <a:blipFill>
            <a:blip r:embed="rId2"/>
            <a:stretch>
              <a:fillRect l="0" t="0" r="0" b="0"/>
            </a:stretch>
          </a:blipFill>
        </p:spPr>
      </p:sp>
      <p:sp>
        <p:nvSpPr>
          <p:cNvPr name="Freeform 9" id="9"/>
          <p:cNvSpPr/>
          <p:nvPr/>
        </p:nvSpPr>
        <p:spPr>
          <a:xfrm flipH="false" flipV="false" rot="0">
            <a:off x="12930373" y="807797"/>
            <a:ext cx="3126420" cy="3539343"/>
          </a:xfrm>
          <a:custGeom>
            <a:avLst/>
            <a:gdLst/>
            <a:ahLst/>
            <a:cxnLst/>
            <a:rect r="r" b="b" t="t" l="l"/>
            <a:pathLst>
              <a:path h="3539343" w="3126420">
                <a:moveTo>
                  <a:pt x="0" y="0"/>
                </a:moveTo>
                <a:lnTo>
                  <a:pt x="3126420" y="0"/>
                </a:lnTo>
                <a:lnTo>
                  <a:pt x="3126420" y="3539343"/>
                </a:lnTo>
                <a:lnTo>
                  <a:pt x="0" y="3539343"/>
                </a:lnTo>
                <a:lnTo>
                  <a:pt x="0" y="0"/>
                </a:lnTo>
                <a:close/>
              </a:path>
            </a:pathLst>
          </a:custGeom>
          <a:blipFill>
            <a:blip r:embed="rId3"/>
            <a:stretch>
              <a:fillRect l="0" t="0" r="0" b="0"/>
            </a:stretch>
          </a:blipFill>
        </p:spPr>
      </p:sp>
      <p:sp>
        <p:nvSpPr>
          <p:cNvPr name="Freeform 10" id="10"/>
          <p:cNvSpPr/>
          <p:nvPr/>
        </p:nvSpPr>
        <p:spPr>
          <a:xfrm flipH="false" flipV="false" rot="0">
            <a:off x="1417320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7952956"/>
            <a:ext cx="4930341" cy="2334044"/>
          </a:xfrm>
          <a:custGeom>
            <a:avLst/>
            <a:gdLst/>
            <a:ahLst/>
            <a:cxnLst/>
            <a:rect r="r" b="b" t="t" l="l"/>
            <a:pathLst>
              <a:path h="2334044" w="4930341">
                <a:moveTo>
                  <a:pt x="0" y="0"/>
                </a:moveTo>
                <a:lnTo>
                  <a:pt x="4930341" y="0"/>
                </a:lnTo>
                <a:lnTo>
                  <a:pt x="4930341" y="2334044"/>
                </a:lnTo>
                <a:lnTo>
                  <a:pt x="0" y="2334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74096" y="1498999"/>
            <a:ext cx="11891691" cy="759690"/>
          </a:xfrm>
          <a:prstGeom prst="rect">
            <a:avLst/>
          </a:prstGeom>
        </p:spPr>
        <p:txBody>
          <a:bodyPr anchor="t" rtlCol="false" tIns="0" lIns="0" bIns="0" rIns="0">
            <a:spAutoFit/>
          </a:bodyPr>
          <a:lstStyle/>
          <a:p>
            <a:pPr algn="ctr" marL="0" indent="0" lvl="0">
              <a:lnSpc>
                <a:spcPts val="5902"/>
              </a:lnSpc>
              <a:spcBef>
                <a:spcPct val="0"/>
              </a:spcBef>
            </a:pPr>
            <a:r>
              <a:rPr lang="en-US" b="true" sz="4215">
                <a:solidFill>
                  <a:srgbClr val="FFFFFF"/>
                </a:solidFill>
                <a:latin typeface="Poppins Bold"/>
                <a:ea typeface="Poppins Bold"/>
                <a:cs typeface="Poppins Bold"/>
                <a:sym typeface="Poppins Bold"/>
              </a:rPr>
              <a:t>Formulir Pesan Dan Validasi Form</a:t>
            </a:r>
          </a:p>
        </p:txBody>
      </p:sp>
      <p:sp>
        <p:nvSpPr>
          <p:cNvPr name="TextBox 13" id="13"/>
          <p:cNvSpPr txBox="true"/>
          <p:nvPr/>
        </p:nvSpPr>
        <p:spPr>
          <a:xfrm rot="0">
            <a:off x="10436275" y="4280465"/>
            <a:ext cx="4057308" cy="3469005"/>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FFFFFF"/>
                </a:solidFill>
                <a:latin typeface="Open Sans"/>
                <a:ea typeface="Open Sans"/>
                <a:cs typeface="Open Sans"/>
                <a:sym typeface="Open Sans"/>
              </a:rPr>
              <a:t>Pengunjung dapat mengisi nama dan pesan</a:t>
            </a:r>
          </a:p>
          <a:p>
            <a:pPr algn="l" marL="712470" indent="-356235" lvl="1">
              <a:lnSpc>
                <a:spcPts val="4620"/>
              </a:lnSpc>
              <a:buFont typeface="Arial"/>
              <a:buChar char="•"/>
            </a:pPr>
            <a:r>
              <a:rPr lang="en-US" sz="3300">
                <a:solidFill>
                  <a:srgbClr val="FFFFFF"/>
                </a:solidFill>
                <a:latin typeface="Open Sans"/>
                <a:ea typeface="Open Sans"/>
                <a:cs typeface="Open Sans"/>
                <a:sym typeface="Open Sans"/>
              </a:rPr>
              <a:t>Validasi di lakukan dengan JavaScript</a:t>
            </a:r>
          </a:p>
        </p:txBody>
      </p:sp>
    </p:spTree>
  </p:cSld>
  <p:clrMapOvr>
    <a:masterClrMapping/>
  </p:clrMapOvr>
  <p:transition spd="fast">
    <p:cover dir="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13085379" y="-116643"/>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4279" y="3214475"/>
            <a:ext cx="14242249" cy="5137718"/>
            <a:chOff x="0" y="0"/>
            <a:chExt cx="4212226" cy="1519509"/>
          </a:xfrm>
        </p:grpSpPr>
        <p:sp>
          <p:nvSpPr>
            <p:cNvPr name="Freeform 4" id="4"/>
            <p:cNvSpPr/>
            <p:nvPr/>
          </p:nvSpPr>
          <p:spPr>
            <a:xfrm flipH="false" flipV="false" rot="0">
              <a:off x="0" y="0"/>
              <a:ext cx="4212226" cy="1519509"/>
            </a:xfrm>
            <a:custGeom>
              <a:avLst/>
              <a:gdLst/>
              <a:ahLst/>
              <a:cxnLst/>
              <a:rect r="r" b="b" t="t" l="l"/>
              <a:pathLst>
                <a:path h="1519509" w="4212226">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212226" cy="161475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042049" y="1295689"/>
            <a:ext cx="9955786" cy="1290136"/>
            <a:chOff x="0" y="0"/>
            <a:chExt cx="3210986" cy="416101"/>
          </a:xfrm>
        </p:grpSpPr>
        <p:sp>
          <p:nvSpPr>
            <p:cNvPr name="Freeform 7" id="7"/>
            <p:cNvSpPr/>
            <p:nvPr/>
          </p:nvSpPr>
          <p:spPr>
            <a:xfrm flipH="false" flipV="false" rot="0">
              <a:off x="0" y="0"/>
              <a:ext cx="3210986" cy="416101"/>
            </a:xfrm>
            <a:custGeom>
              <a:avLst/>
              <a:gdLst/>
              <a:ahLst/>
              <a:cxnLst/>
              <a:rect r="r" b="b" t="t" l="l"/>
              <a:pathLst>
                <a:path h="416101" w="3210986">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21098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1577121" y="3844023"/>
            <a:ext cx="7566879" cy="3878621"/>
          </a:xfrm>
          <a:custGeom>
            <a:avLst/>
            <a:gdLst/>
            <a:ahLst/>
            <a:cxnLst/>
            <a:rect r="r" b="b" t="t" l="l"/>
            <a:pathLst>
              <a:path h="3878621" w="7566879">
                <a:moveTo>
                  <a:pt x="0" y="0"/>
                </a:moveTo>
                <a:lnTo>
                  <a:pt x="7566879" y="0"/>
                </a:lnTo>
                <a:lnTo>
                  <a:pt x="7566879" y="3878621"/>
                </a:lnTo>
                <a:lnTo>
                  <a:pt x="0" y="3878621"/>
                </a:lnTo>
                <a:lnTo>
                  <a:pt x="0" y="0"/>
                </a:lnTo>
                <a:close/>
              </a:path>
            </a:pathLst>
          </a:custGeom>
          <a:blipFill>
            <a:blip r:embed="rId4"/>
            <a:stretch>
              <a:fillRect l="0" t="0" r="0" b="0"/>
            </a:stretch>
          </a:blipFill>
        </p:spPr>
      </p:sp>
      <p:sp>
        <p:nvSpPr>
          <p:cNvPr name="Freeform 10" id="10"/>
          <p:cNvSpPr/>
          <p:nvPr/>
        </p:nvSpPr>
        <p:spPr>
          <a:xfrm flipH="false" flipV="false" rot="0">
            <a:off x="13908528" y="4208554"/>
            <a:ext cx="2276000" cy="2483730"/>
          </a:xfrm>
          <a:custGeom>
            <a:avLst/>
            <a:gdLst/>
            <a:ahLst/>
            <a:cxnLst/>
            <a:rect r="r" b="b" t="t" l="l"/>
            <a:pathLst>
              <a:path h="2483730" w="2276000">
                <a:moveTo>
                  <a:pt x="0" y="0"/>
                </a:moveTo>
                <a:lnTo>
                  <a:pt x="2276000" y="0"/>
                </a:lnTo>
                <a:lnTo>
                  <a:pt x="2276000" y="2483730"/>
                </a:lnTo>
                <a:lnTo>
                  <a:pt x="0" y="24837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475614" y="6528886"/>
            <a:ext cx="6004086" cy="4114800"/>
          </a:xfrm>
          <a:custGeom>
            <a:avLst/>
            <a:gdLst/>
            <a:ahLst/>
            <a:cxnLst/>
            <a:rect r="r" b="b" t="t" l="l"/>
            <a:pathLst>
              <a:path h="4114800" w="6004086">
                <a:moveTo>
                  <a:pt x="0" y="0"/>
                </a:moveTo>
                <a:lnTo>
                  <a:pt x="6004085" y="0"/>
                </a:lnTo>
                <a:lnTo>
                  <a:pt x="600408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329985" y="1392636"/>
            <a:ext cx="9379914" cy="943841"/>
          </a:xfrm>
          <a:prstGeom prst="rect">
            <a:avLst/>
          </a:prstGeom>
        </p:spPr>
        <p:txBody>
          <a:bodyPr anchor="t" rtlCol="false" tIns="0" lIns="0" bIns="0" rIns="0">
            <a:spAutoFit/>
          </a:bodyPr>
          <a:lstStyle/>
          <a:p>
            <a:pPr algn="ctr" marL="0" indent="0" lvl="0">
              <a:lnSpc>
                <a:spcPts val="7302"/>
              </a:lnSpc>
              <a:spcBef>
                <a:spcPct val="0"/>
              </a:spcBef>
            </a:pPr>
            <a:r>
              <a:rPr lang="en-US" b="true" sz="5215">
                <a:solidFill>
                  <a:srgbClr val="FFFFFF"/>
                </a:solidFill>
                <a:latin typeface="Poppins Bold"/>
                <a:ea typeface="Poppins Bold"/>
                <a:cs typeface="Poppins Bold"/>
                <a:sym typeface="Poppins Bold"/>
              </a:rPr>
              <a:t>Output Formulir Pesan</a:t>
            </a:r>
          </a:p>
        </p:txBody>
      </p:sp>
      <p:sp>
        <p:nvSpPr>
          <p:cNvPr name="TextBox 13" id="13"/>
          <p:cNvSpPr txBox="true"/>
          <p:nvPr/>
        </p:nvSpPr>
        <p:spPr>
          <a:xfrm rot="0">
            <a:off x="9144000" y="4141879"/>
            <a:ext cx="5239360"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Open Sans"/>
                <a:ea typeface="Open Sans"/>
                <a:cs typeface="Open Sans"/>
                <a:sym typeface="Open Sans"/>
              </a:rPr>
              <a:t>PHP menerima data dan menampilkan kembali isi pesan</a:t>
            </a:r>
          </a:p>
          <a:p>
            <a:pPr algn="l" marL="734059" indent="-367030" lvl="1">
              <a:lnSpc>
                <a:spcPts val="4759"/>
              </a:lnSpc>
              <a:buFont typeface="Arial"/>
              <a:buChar char="•"/>
            </a:pPr>
            <a:r>
              <a:rPr lang="en-US" sz="3399">
                <a:solidFill>
                  <a:srgbClr val="FFFFFF"/>
                </a:solidFill>
                <a:latin typeface="Open Sans"/>
                <a:ea typeface="Open Sans"/>
                <a:cs typeface="Open Sans"/>
                <a:sym typeface="Open Sans"/>
              </a:rPr>
              <a:t>Pesan dikirim dan ditampilkan secara langsung</a:t>
            </a:r>
          </a:p>
        </p:txBody>
      </p:sp>
    </p:spTree>
  </p:cSld>
  <p:clrMapOvr>
    <a:masterClrMapping/>
  </p:clrMapOvr>
  <p:transition spd="fast">
    <p:cover dir="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1763500" y="3056847"/>
            <a:ext cx="14761000" cy="5668167"/>
            <a:chOff x="0" y="0"/>
            <a:chExt cx="4365650" cy="1676393"/>
          </a:xfrm>
        </p:grpSpPr>
        <p:sp>
          <p:nvSpPr>
            <p:cNvPr name="Freeform 3" id="3"/>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4" id="4"/>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5" id="5"/>
          <p:cNvGrpSpPr/>
          <p:nvPr/>
        </p:nvGrpSpPr>
        <p:grpSpPr>
          <a:xfrm rot="0">
            <a:off x="5062495" y="2191672"/>
            <a:ext cx="7964815" cy="1406906"/>
            <a:chOff x="0" y="0"/>
            <a:chExt cx="2355639" cy="416101"/>
          </a:xfrm>
        </p:grpSpPr>
        <p:sp>
          <p:nvSpPr>
            <p:cNvPr name="Freeform 6" id="6"/>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7" id="7"/>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8" id="8"/>
          <p:cNvSpPr/>
          <p:nvPr/>
        </p:nvSpPr>
        <p:spPr>
          <a:xfrm flipH="false" flipV="false" rot="0">
            <a:off x="4472974" y="3783162"/>
            <a:ext cx="9342052" cy="4729414"/>
          </a:xfrm>
          <a:custGeom>
            <a:avLst/>
            <a:gdLst/>
            <a:ahLst/>
            <a:cxnLst/>
            <a:rect r="r" b="b" t="t" l="l"/>
            <a:pathLst>
              <a:path h="4729414" w="9342052">
                <a:moveTo>
                  <a:pt x="0" y="0"/>
                </a:moveTo>
                <a:lnTo>
                  <a:pt x="9342052" y="0"/>
                </a:lnTo>
                <a:lnTo>
                  <a:pt x="9342052" y="4729414"/>
                </a:lnTo>
                <a:lnTo>
                  <a:pt x="0" y="4729414"/>
                </a:lnTo>
                <a:lnTo>
                  <a:pt x="0" y="0"/>
                </a:lnTo>
                <a:close/>
              </a:path>
            </a:pathLst>
          </a:custGeom>
          <a:blipFill>
            <a:blip r:embed="rId2"/>
            <a:stretch>
              <a:fillRect l="0" t="0" r="0" b="0"/>
            </a:stretch>
          </a:blipFill>
        </p:spPr>
      </p:sp>
      <p:sp>
        <p:nvSpPr>
          <p:cNvPr name="Freeform 9" id="9"/>
          <p:cNvSpPr/>
          <p:nvPr/>
        </p:nvSpPr>
        <p:spPr>
          <a:xfrm flipH="false" flipV="false" rot="0">
            <a:off x="-166759" y="6302116"/>
            <a:ext cx="4190676" cy="4114800"/>
          </a:xfrm>
          <a:custGeom>
            <a:avLst/>
            <a:gdLst/>
            <a:ahLst/>
            <a:cxnLst/>
            <a:rect r="r" b="b" t="t" l="l"/>
            <a:pathLst>
              <a:path h="4114800" w="4190676">
                <a:moveTo>
                  <a:pt x="0" y="0"/>
                </a:moveTo>
                <a:lnTo>
                  <a:pt x="4190676" y="0"/>
                </a:lnTo>
                <a:lnTo>
                  <a:pt x="41906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100544"/>
            <a:ext cx="7315200" cy="3883706"/>
          </a:xfrm>
          <a:custGeom>
            <a:avLst/>
            <a:gdLst/>
            <a:ahLst/>
            <a:cxnLst/>
            <a:rect r="r" b="b" t="t" l="l"/>
            <a:pathLst>
              <a:path h="3883706" w="7315200">
                <a:moveTo>
                  <a:pt x="0" y="0"/>
                </a:moveTo>
                <a:lnTo>
                  <a:pt x="7315200" y="0"/>
                </a:lnTo>
                <a:lnTo>
                  <a:pt x="7315200" y="3883706"/>
                </a:lnTo>
                <a:lnTo>
                  <a:pt x="0" y="3883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876421" y="-100544"/>
            <a:ext cx="4411579" cy="4114800"/>
          </a:xfrm>
          <a:custGeom>
            <a:avLst/>
            <a:gdLst/>
            <a:ahLst/>
            <a:cxnLst/>
            <a:rect r="r" b="b" t="t" l="l"/>
            <a:pathLst>
              <a:path h="4114800" w="4411579">
                <a:moveTo>
                  <a:pt x="0" y="0"/>
                </a:moveTo>
                <a:lnTo>
                  <a:pt x="4411579" y="0"/>
                </a:lnTo>
                <a:lnTo>
                  <a:pt x="441157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381642" y="2144403"/>
            <a:ext cx="13524717" cy="1387144"/>
          </a:xfrm>
          <a:prstGeom prst="rect">
            <a:avLst/>
          </a:prstGeom>
        </p:spPr>
        <p:txBody>
          <a:bodyPr anchor="t" rtlCol="false" tIns="0" lIns="0" bIns="0" rIns="0">
            <a:spAutoFit/>
          </a:bodyPr>
          <a:lstStyle/>
          <a:p>
            <a:pPr algn="ctr">
              <a:lnSpc>
                <a:spcPts val="5443"/>
              </a:lnSpc>
            </a:pPr>
            <a:r>
              <a:rPr lang="en-US" sz="3888" b="true">
                <a:solidFill>
                  <a:srgbClr val="FFFFFF"/>
                </a:solidFill>
                <a:latin typeface="Poppins Bold"/>
                <a:ea typeface="Poppins Bold"/>
                <a:cs typeface="Poppins Bold"/>
                <a:sym typeface="Poppins Bold"/>
              </a:rPr>
              <a:t>Tampilan unggahan</a:t>
            </a:r>
          </a:p>
          <a:p>
            <a:pPr algn="ctr" marL="0" indent="0" lvl="0">
              <a:lnSpc>
                <a:spcPts val="5443"/>
              </a:lnSpc>
              <a:spcBef>
                <a:spcPct val="0"/>
              </a:spcBef>
            </a:pPr>
            <a:r>
              <a:rPr lang="en-US" b="true" sz="3888">
                <a:solidFill>
                  <a:srgbClr val="FFFFFF"/>
                </a:solidFill>
                <a:latin typeface="Poppins Bold"/>
                <a:ea typeface="Poppins Bold"/>
                <a:cs typeface="Poppins Bold"/>
                <a:sym typeface="Poppins Bold"/>
              </a:rPr>
              <a:t> projek di GitHub</a:t>
            </a:r>
          </a:p>
        </p:txBody>
      </p:sp>
    </p:spTree>
  </p:cSld>
  <p:clrMapOvr>
    <a:masterClrMapping/>
  </p:clrMapOvr>
  <p:transition spd="fast">
    <p:cover dir="l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1500633" y="3194186"/>
            <a:ext cx="9978254" cy="4784883"/>
            <a:chOff x="0" y="0"/>
            <a:chExt cx="2951125" cy="1415156"/>
          </a:xfrm>
        </p:grpSpPr>
        <p:sp>
          <p:nvSpPr>
            <p:cNvPr name="Freeform 3" id="3"/>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4" id="4"/>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5" id="5"/>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6" id="6"/>
          <p:cNvSpPr/>
          <p:nvPr/>
        </p:nvSpPr>
        <p:spPr>
          <a:xfrm flipH="false" flipV="false" rot="0">
            <a:off x="10356141" y="2595477"/>
            <a:ext cx="8095869" cy="8229600"/>
          </a:xfrm>
          <a:custGeom>
            <a:avLst/>
            <a:gdLst/>
            <a:ahLst/>
            <a:cxnLst/>
            <a:rect r="r" b="b" t="t" l="l"/>
            <a:pathLst>
              <a:path h="8229600" w="8095869">
                <a:moveTo>
                  <a:pt x="0" y="0"/>
                </a:moveTo>
                <a:lnTo>
                  <a:pt x="8095869" y="0"/>
                </a:lnTo>
                <a:lnTo>
                  <a:pt x="8095869"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4728932" y="3786836"/>
            <a:ext cx="1131129" cy="742775"/>
          </a:xfrm>
          <a:custGeom>
            <a:avLst/>
            <a:gdLst/>
            <a:ahLst/>
            <a:cxnLst/>
            <a:rect r="r" b="b" t="t" l="l"/>
            <a:pathLst>
              <a:path h="742775" w="1131129">
                <a:moveTo>
                  <a:pt x="0" y="0"/>
                </a:moveTo>
                <a:lnTo>
                  <a:pt x="1131129" y="0"/>
                </a:lnTo>
                <a:lnTo>
                  <a:pt x="1131129" y="742774"/>
                </a:lnTo>
                <a:lnTo>
                  <a:pt x="0" y="742774"/>
                </a:lnTo>
                <a:lnTo>
                  <a:pt x="0" y="0"/>
                </a:lnTo>
                <a:close/>
              </a:path>
            </a:pathLst>
          </a:custGeom>
          <a:blipFill>
            <a:blip r:embed="rId3"/>
            <a:stretch>
              <a:fillRect l="0" t="0" r="0" b="0"/>
            </a:stretch>
          </a:blipFill>
        </p:spPr>
      </p:sp>
      <p:sp>
        <p:nvSpPr>
          <p:cNvPr name="Freeform 8" id="8"/>
          <p:cNvSpPr/>
          <p:nvPr/>
        </p:nvSpPr>
        <p:spPr>
          <a:xfrm flipH="false" flipV="false" rot="0">
            <a:off x="0" y="6172200"/>
            <a:ext cx="3583617" cy="4114800"/>
          </a:xfrm>
          <a:custGeom>
            <a:avLst/>
            <a:gdLst/>
            <a:ahLst/>
            <a:cxnLst/>
            <a:rect r="r" b="b" t="t" l="l"/>
            <a:pathLst>
              <a:path h="4114800" w="3583617">
                <a:moveTo>
                  <a:pt x="0" y="0"/>
                </a:moveTo>
                <a:lnTo>
                  <a:pt x="3583617" y="0"/>
                </a:lnTo>
                <a:lnTo>
                  <a:pt x="35836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173200" y="434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50151" y="4447563"/>
            <a:ext cx="8679219" cy="1723125"/>
          </a:xfrm>
          <a:prstGeom prst="rect">
            <a:avLst/>
          </a:prstGeom>
        </p:spPr>
        <p:txBody>
          <a:bodyPr anchor="t" rtlCol="false" tIns="0" lIns="0" bIns="0" rIns="0">
            <a:spAutoFit/>
          </a:bodyPr>
          <a:lstStyle/>
          <a:p>
            <a:pPr algn="ctr" marL="0" indent="0" lvl="0">
              <a:lnSpc>
                <a:spcPts val="13321"/>
              </a:lnSpc>
              <a:spcBef>
                <a:spcPct val="0"/>
              </a:spcBef>
            </a:pPr>
            <a:r>
              <a:rPr lang="en-US" b="true" sz="9515">
                <a:solidFill>
                  <a:srgbClr val="FFFFFF"/>
                </a:solidFill>
                <a:latin typeface="Poppins Bold"/>
                <a:ea typeface="Poppins Bold"/>
                <a:cs typeface="Poppins Bold"/>
                <a:sym typeface="Poppins Bold"/>
              </a:rPr>
              <a:t>T</a:t>
            </a:r>
            <a:r>
              <a:rPr lang="en-US" b="true" sz="9515" strike="noStrike" u="none">
                <a:solidFill>
                  <a:srgbClr val="FFFFFF"/>
                </a:solidFill>
                <a:latin typeface="Poppins Bold"/>
                <a:ea typeface="Poppins Bold"/>
                <a:cs typeface="Poppins Bold"/>
                <a:sym typeface="Poppins Bold"/>
              </a:rPr>
              <a:t>hank You!</a:t>
            </a:r>
          </a:p>
        </p:txBody>
      </p:sp>
      <p:sp>
        <p:nvSpPr>
          <p:cNvPr name="TextBox 11" id="11"/>
          <p:cNvSpPr txBox="true"/>
          <p:nvPr/>
        </p:nvSpPr>
        <p:spPr>
          <a:xfrm rot="0">
            <a:off x="5665884" y="3693685"/>
            <a:ext cx="3121456" cy="862402"/>
          </a:xfrm>
          <a:prstGeom prst="rect">
            <a:avLst/>
          </a:prstGeom>
        </p:spPr>
        <p:txBody>
          <a:bodyPr anchor="t" rtlCol="false" tIns="0" lIns="0" bIns="0" rIns="0">
            <a:spAutoFit/>
          </a:bodyPr>
          <a:lstStyle/>
          <a:p>
            <a:pPr algn="l">
              <a:lnSpc>
                <a:spcPts val="3391"/>
              </a:lnSpc>
            </a:pPr>
            <a:r>
              <a:rPr lang="en-US" sz="2422" spc="-48">
                <a:solidFill>
                  <a:srgbClr val="FFFFFF"/>
                </a:solidFill>
                <a:latin typeface="Poppins"/>
                <a:ea typeface="Poppins"/>
                <a:cs typeface="Poppins"/>
                <a:sym typeface="Poppins"/>
              </a:rPr>
              <a:t>Universitas</a:t>
            </a:r>
          </a:p>
          <a:p>
            <a:pPr algn="l">
              <a:lnSpc>
                <a:spcPts val="3391"/>
              </a:lnSpc>
            </a:pPr>
            <a:r>
              <a:rPr lang="en-US" sz="2422" spc="-48">
                <a:solidFill>
                  <a:srgbClr val="FFFFFF"/>
                </a:solidFill>
                <a:latin typeface="Poppins"/>
                <a:ea typeface="Poppins"/>
                <a:cs typeface="Poppins"/>
                <a:sym typeface="Poppins"/>
              </a:rPr>
              <a:t>Ahmad Dahlan</a:t>
            </a:r>
          </a:p>
        </p:txBody>
      </p:sp>
      <p:sp>
        <p:nvSpPr>
          <p:cNvPr name="TextBox 12" id="12"/>
          <p:cNvSpPr txBox="true"/>
          <p:nvPr/>
        </p:nvSpPr>
        <p:spPr>
          <a:xfrm rot="0">
            <a:off x="2246987" y="6242018"/>
            <a:ext cx="8485546" cy="1478082"/>
          </a:xfrm>
          <a:prstGeom prst="rect">
            <a:avLst/>
          </a:prstGeom>
        </p:spPr>
        <p:txBody>
          <a:bodyPr anchor="t" rtlCol="false" tIns="0" lIns="0" bIns="0" rIns="0">
            <a:spAutoFit/>
          </a:bodyPr>
          <a:lstStyle/>
          <a:p>
            <a:pPr algn="ctr">
              <a:lnSpc>
                <a:spcPts val="2919"/>
              </a:lnSpc>
            </a:pPr>
            <a:r>
              <a:rPr lang="en-US" sz="2085">
                <a:solidFill>
                  <a:srgbClr val="FFFFFF"/>
                </a:solidFill>
                <a:latin typeface="Poppins"/>
                <a:ea typeface="Poppins"/>
                <a:cs typeface="Poppins"/>
                <a:sym typeface="Poppins"/>
              </a:rPr>
              <a:t>Link GitHub Web Profile Diri</a:t>
            </a:r>
          </a:p>
          <a:p>
            <a:pPr algn="ctr">
              <a:lnSpc>
                <a:spcPts val="2919"/>
              </a:lnSpc>
            </a:pPr>
          </a:p>
          <a:p>
            <a:pPr algn="ctr">
              <a:lnSpc>
                <a:spcPts val="2919"/>
              </a:lnSpc>
            </a:pPr>
            <a:r>
              <a:rPr lang="en-US" sz="2085" u="sng">
                <a:solidFill>
                  <a:srgbClr val="FFFFFF"/>
                </a:solidFill>
                <a:latin typeface="Poppins"/>
                <a:ea typeface="Poppins"/>
                <a:cs typeface="Poppins"/>
                <a:sym typeface="Poppins"/>
                <a:hlinkClick r:id="rId8" tooltip="https://github.com/futhiananda/TP_PWEB2025_Futhia-Nanda_109_B_WEB_PROFIL"/>
              </a:rPr>
              <a:t>https://github.com/futhiananda/TP_PWEB2025_Futhia-Nanda_109_B_WEB_PROFIL</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1977154" y="2317307"/>
            <a:ext cx="12174384" cy="6940993"/>
            <a:chOff x="0" y="0"/>
            <a:chExt cx="3206422" cy="1828081"/>
          </a:xfrm>
        </p:grpSpPr>
        <p:sp>
          <p:nvSpPr>
            <p:cNvPr name="Freeform 3" id="3"/>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4" id="4"/>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5" id="5"/>
          <p:cNvSpPr/>
          <p:nvPr/>
        </p:nvSpPr>
        <p:spPr>
          <a:xfrm flipH="false" flipV="false" rot="0">
            <a:off x="12745725" y="4118308"/>
            <a:ext cx="5542275" cy="6191443"/>
          </a:xfrm>
          <a:custGeom>
            <a:avLst/>
            <a:gdLst/>
            <a:ahLst/>
            <a:cxnLst/>
            <a:rect r="r" b="b" t="t" l="l"/>
            <a:pathLst>
              <a:path h="6191443" w="5542275">
                <a:moveTo>
                  <a:pt x="0" y="0"/>
                </a:moveTo>
                <a:lnTo>
                  <a:pt x="5542275" y="0"/>
                </a:lnTo>
                <a:lnTo>
                  <a:pt x="5542275" y="6191443"/>
                </a:lnTo>
                <a:lnTo>
                  <a:pt x="0" y="6191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387" y="6194951"/>
            <a:ext cx="4559474" cy="4114800"/>
          </a:xfrm>
          <a:custGeom>
            <a:avLst/>
            <a:gdLst/>
            <a:ahLst/>
            <a:cxnLst/>
            <a:rect r="r" b="b" t="t" l="l"/>
            <a:pathLst>
              <a:path h="4114800" w="4559474">
                <a:moveTo>
                  <a:pt x="0" y="0"/>
                </a:moveTo>
                <a:lnTo>
                  <a:pt x="4559474" y="0"/>
                </a:lnTo>
                <a:lnTo>
                  <a:pt x="455947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151538" y="-243499"/>
            <a:ext cx="6902603" cy="3463852"/>
          </a:xfrm>
          <a:custGeom>
            <a:avLst/>
            <a:gdLst/>
            <a:ahLst/>
            <a:cxnLst/>
            <a:rect r="r" b="b" t="t" l="l"/>
            <a:pathLst>
              <a:path h="3463852" w="6902603">
                <a:moveTo>
                  <a:pt x="0" y="0"/>
                </a:moveTo>
                <a:lnTo>
                  <a:pt x="6902603" y="0"/>
                </a:lnTo>
                <a:lnTo>
                  <a:pt x="6902603" y="3463852"/>
                </a:lnTo>
                <a:lnTo>
                  <a:pt x="0" y="3463852"/>
                </a:lnTo>
                <a:lnTo>
                  <a:pt x="0" y="0"/>
                </a:lnTo>
                <a:close/>
              </a:path>
            </a:pathLst>
          </a:custGeom>
          <a:blipFill>
            <a:blip r:embed="rId6"/>
            <a:stretch>
              <a:fillRect l="0" t="0" r="0" b="0"/>
            </a:stretch>
          </a:blipFill>
        </p:spPr>
      </p:sp>
      <p:sp>
        <p:nvSpPr>
          <p:cNvPr name="TextBox 8" id="8"/>
          <p:cNvSpPr txBox="true"/>
          <p:nvPr/>
        </p:nvSpPr>
        <p:spPr>
          <a:xfrm rot="0">
            <a:off x="3589122" y="3908758"/>
            <a:ext cx="8950448" cy="4508051"/>
          </a:xfrm>
          <a:prstGeom prst="rect">
            <a:avLst/>
          </a:prstGeom>
        </p:spPr>
        <p:txBody>
          <a:bodyPr anchor="t" rtlCol="false" tIns="0" lIns="0" bIns="0" rIns="0">
            <a:spAutoFit/>
          </a:bodyPr>
          <a:lstStyle/>
          <a:p>
            <a:pPr algn="l">
              <a:lnSpc>
                <a:spcPts val="6010"/>
              </a:lnSpc>
            </a:pPr>
            <a:r>
              <a:rPr lang="en-US" sz="3214">
                <a:solidFill>
                  <a:srgbClr val="000000"/>
                </a:solidFill>
                <a:latin typeface="Bree Serif"/>
                <a:ea typeface="Bree Serif"/>
                <a:cs typeface="Bree Serif"/>
                <a:sym typeface="Bree Serif"/>
              </a:rPr>
              <a:t>Judul Program        : Web Profile Diri</a:t>
            </a:r>
          </a:p>
          <a:p>
            <a:pPr algn="l">
              <a:lnSpc>
                <a:spcPts val="6010"/>
              </a:lnSpc>
            </a:pPr>
            <a:r>
              <a:rPr lang="en-US" sz="3214" strike="noStrike" u="none">
                <a:solidFill>
                  <a:srgbClr val="000000"/>
                </a:solidFill>
                <a:latin typeface="Bree Serif"/>
                <a:ea typeface="Bree Serif"/>
                <a:cs typeface="Bree Serif"/>
                <a:sym typeface="Bree Serif"/>
              </a:rPr>
              <a:t>Nama                            : Futhia Nanda Az-Zahra</a:t>
            </a:r>
          </a:p>
          <a:p>
            <a:pPr algn="l">
              <a:lnSpc>
                <a:spcPts val="6010"/>
              </a:lnSpc>
            </a:pPr>
            <a:r>
              <a:rPr lang="en-US" sz="3214" strike="noStrike" u="none">
                <a:solidFill>
                  <a:srgbClr val="000000"/>
                </a:solidFill>
                <a:latin typeface="Bree Serif"/>
                <a:ea typeface="Bree Serif"/>
                <a:cs typeface="Bree Serif"/>
                <a:sym typeface="Bree Serif"/>
              </a:rPr>
              <a:t>Dosen Pengampu   : Ali Tarmuji, S.T., M.Cs</a:t>
            </a:r>
          </a:p>
          <a:p>
            <a:pPr algn="l">
              <a:lnSpc>
                <a:spcPts val="6010"/>
              </a:lnSpc>
            </a:pPr>
            <a:r>
              <a:rPr lang="en-US" sz="3214" strike="noStrike" u="none">
                <a:solidFill>
                  <a:srgbClr val="000000"/>
                </a:solidFill>
                <a:latin typeface="Bree Serif"/>
                <a:ea typeface="Bree Serif"/>
                <a:cs typeface="Bree Serif"/>
                <a:sym typeface="Bree Serif"/>
              </a:rPr>
              <a:t>Mata Kuliah              : Pemrograman Web</a:t>
            </a:r>
          </a:p>
          <a:p>
            <a:pPr algn="l">
              <a:lnSpc>
                <a:spcPts val="6010"/>
              </a:lnSpc>
            </a:pPr>
            <a:r>
              <a:rPr lang="en-US" sz="3214" strike="noStrike" u="none">
                <a:solidFill>
                  <a:srgbClr val="000000"/>
                </a:solidFill>
                <a:latin typeface="Bree Serif"/>
                <a:ea typeface="Bree Serif"/>
                <a:cs typeface="Bree Serif"/>
                <a:sym typeface="Bree Serif"/>
              </a:rPr>
              <a:t>Program Studi         : Informatika</a:t>
            </a:r>
          </a:p>
          <a:p>
            <a:pPr algn="l">
              <a:lnSpc>
                <a:spcPts val="6010"/>
              </a:lnSpc>
            </a:pPr>
            <a:r>
              <a:rPr lang="en-US" sz="3214" strike="noStrike" u="none">
                <a:solidFill>
                  <a:srgbClr val="000000"/>
                </a:solidFill>
                <a:latin typeface="Bree Serif"/>
                <a:ea typeface="Bree Serif"/>
                <a:cs typeface="Bree Serif"/>
                <a:sym typeface="Bree Serif"/>
              </a:rPr>
              <a:t>Fakultas                      : Fakultas Teknologi Industri</a:t>
            </a:r>
          </a:p>
        </p:txBody>
      </p:sp>
      <p:sp>
        <p:nvSpPr>
          <p:cNvPr name="TextBox 9" id="9"/>
          <p:cNvSpPr txBox="true"/>
          <p:nvPr/>
        </p:nvSpPr>
        <p:spPr>
          <a:xfrm rot="0">
            <a:off x="3520772" y="2473744"/>
            <a:ext cx="11100914" cy="1293192"/>
          </a:xfrm>
          <a:prstGeom prst="rect">
            <a:avLst/>
          </a:prstGeom>
        </p:spPr>
        <p:txBody>
          <a:bodyPr anchor="t" rtlCol="false" tIns="0" lIns="0" bIns="0" rIns="0">
            <a:spAutoFit/>
          </a:bodyPr>
          <a:lstStyle/>
          <a:p>
            <a:pPr algn="l" marL="0" indent="0" lvl="0">
              <a:lnSpc>
                <a:spcPts val="10096"/>
              </a:lnSpc>
            </a:pPr>
            <a:r>
              <a:rPr lang="en-US" b="true" sz="7211">
                <a:solidFill>
                  <a:srgbClr val="FFFFFF"/>
                </a:solidFill>
                <a:latin typeface="Poppins Bold"/>
                <a:ea typeface="Poppins Bold"/>
                <a:cs typeface="Poppins Bold"/>
                <a:sym typeface="Poppins Bold"/>
              </a:rPr>
              <a:t>Identitas Projek</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11222212" y="0"/>
            <a:ext cx="7315200" cy="2553670"/>
          </a:xfrm>
          <a:custGeom>
            <a:avLst/>
            <a:gdLst/>
            <a:ahLst/>
            <a:cxnLst/>
            <a:rect r="r" b="b" t="t" l="l"/>
            <a:pathLst>
              <a:path h="2553670" w="7315200">
                <a:moveTo>
                  <a:pt x="0" y="0"/>
                </a:moveTo>
                <a:lnTo>
                  <a:pt x="7315200" y="0"/>
                </a:lnTo>
                <a:lnTo>
                  <a:pt x="7315200" y="2553670"/>
                </a:lnTo>
                <a:lnTo>
                  <a:pt x="0" y="2553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389" y="2057400"/>
            <a:ext cx="10477500" cy="8229600"/>
          </a:xfrm>
          <a:custGeom>
            <a:avLst/>
            <a:gdLst/>
            <a:ahLst/>
            <a:cxnLst/>
            <a:rect r="r" b="b" t="t" l="l"/>
            <a:pathLst>
              <a:path h="8229600" w="10477500">
                <a:moveTo>
                  <a:pt x="0" y="0"/>
                </a:moveTo>
                <a:lnTo>
                  <a:pt x="10477500" y="0"/>
                </a:lnTo>
                <a:lnTo>
                  <a:pt x="10477500" y="8229600"/>
                </a:lnTo>
                <a:lnTo>
                  <a:pt x="0" y="8229600"/>
                </a:lnTo>
                <a:lnTo>
                  <a:pt x="0" y="0"/>
                </a:lnTo>
                <a:close/>
              </a:path>
            </a:pathLst>
          </a:custGeom>
          <a:blipFill>
            <a:blip r:embed="rId4"/>
            <a:stretch>
              <a:fillRect l="0" t="0" r="0" b="0"/>
            </a:stretch>
          </a:blipFill>
        </p:spPr>
      </p:sp>
      <p:grpSp>
        <p:nvGrpSpPr>
          <p:cNvPr name="Group 4" id="4"/>
          <p:cNvGrpSpPr/>
          <p:nvPr/>
        </p:nvGrpSpPr>
        <p:grpSpPr>
          <a:xfrm rot="0">
            <a:off x="1028700" y="1028700"/>
            <a:ext cx="13851112" cy="8229600"/>
            <a:chOff x="0" y="0"/>
            <a:chExt cx="3648030" cy="2167467"/>
          </a:xfrm>
        </p:grpSpPr>
        <p:sp>
          <p:nvSpPr>
            <p:cNvPr name="Freeform 5" id="5"/>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6" id="6"/>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7" id="7"/>
          <p:cNvSpPr/>
          <p:nvPr/>
        </p:nvSpPr>
        <p:spPr>
          <a:xfrm flipH="false" flipV="false" rot="0">
            <a:off x="10541889" y="1028700"/>
            <a:ext cx="7746111" cy="8229600"/>
          </a:xfrm>
          <a:custGeom>
            <a:avLst/>
            <a:gdLst/>
            <a:ahLst/>
            <a:cxnLst/>
            <a:rect r="r" b="b" t="t" l="l"/>
            <a:pathLst>
              <a:path h="8229600" w="7746111">
                <a:moveTo>
                  <a:pt x="0" y="0"/>
                </a:moveTo>
                <a:lnTo>
                  <a:pt x="7746111" y="0"/>
                </a:lnTo>
                <a:lnTo>
                  <a:pt x="7746111" y="8229600"/>
                </a:lnTo>
                <a:lnTo>
                  <a:pt x="0" y="8229600"/>
                </a:lnTo>
                <a:lnTo>
                  <a:pt x="0" y="0"/>
                </a:lnTo>
                <a:close/>
              </a:path>
            </a:pathLst>
          </a:custGeom>
          <a:blipFill>
            <a:blip r:embed="rId5"/>
            <a:stretch>
              <a:fillRect l="0" t="0" r="0" b="0"/>
            </a:stretch>
          </a:blipFill>
        </p:spPr>
      </p:sp>
      <p:sp>
        <p:nvSpPr>
          <p:cNvPr name="TextBox 8" id="8"/>
          <p:cNvSpPr txBox="true"/>
          <p:nvPr/>
        </p:nvSpPr>
        <p:spPr>
          <a:xfrm rot="0">
            <a:off x="1894080" y="3584650"/>
            <a:ext cx="9898331" cy="3748903"/>
          </a:xfrm>
          <a:prstGeom prst="rect">
            <a:avLst/>
          </a:prstGeom>
        </p:spPr>
        <p:txBody>
          <a:bodyPr anchor="t" rtlCol="false" tIns="0" lIns="0" bIns="0" rIns="0">
            <a:spAutoFit/>
          </a:bodyPr>
          <a:lstStyle/>
          <a:p>
            <a:pPr algn="ctr">
              <a:lnSpc>
                <a:spcPts val="4965"/>
              </a:lnSpc>
            </a:pPr>
            <a:r>
              <a:rPr lang="en-US" sz="3424">
                <a:solidFill>
                  <a:srgbClr val="000000"/>
                </a:solidFill>
                <a:latin typeface="Bree Serif"/>
                <a:ea typeface="Bree Serif"/>
                <a:cs typeface="Bree Serif"/>
                <a:sym typeface="Bree Serif"/>
              </a:rPr>
              <a:t>Website profil pribadi tanpa framework (HTML, CSS, JavaScript, PHP) yang menampilkan biodata, rencana, pengalaman belajar dan sertifikat, serta menyediakan formulir pesan dengan validasi klien dan server. Desain responsif sehingga nyaman dilihat</a:t>
            </a:r>
          </a:p>
        </p:txBody>
      </p:sp>
      <p:sp>
        <p:nvSpPr>
          <p:cNvPr name="TextBox 9" id="9"/>
          <p:cNvSpPr txBox="true"/>
          <p:nvPr/>
        </p:nvSpPr>
        <p:spPr>
          <a:xfrm rot="0">
            <a:off x="2262365" y="2191397"/>
            <a:ext cx="9161760" cy="1295238"/>
          </a:xfrm>
          <a:prstGeom prst="rect">
            <a:avLst/>
          </a:prstGeom>
        </p:spPr>
        <p:txBody>
          <a:bodyPr anchor="t" rtlCol="false" tIns="0" lIns="0" bIns="0" rIns="0">
            <a:spAutoFit/>
          </a:bodyPr>
          <a:lstStyle/>
          <a:p>
            <a:pPr algn="l" marL="0" indent="0" lvl="0">
              <a:lnSpc>
                <a:spcPts val="10096"/>
              </a:lnSpc>
              <a:spcBef>
                <a:spcPct val="0"/>
              </a:spcBef>
            </a:pPr>
            <a:r>
              <a:rPr lang="en-US" b="true" sz="7211">
                <a:solidFill>
                  <a:srgbClr val="FFFFFF"/>
                </a:solidFill>
                <a:latin typeface="Poppins Bold"/>
                <a:ea typeface="Poppins Bold"/>
                <a:cs typeface="Poppins Bold"/>
                <a:sym typeface="Poppins Bold"/>
              </a:rPr>
              <a:t>Deskripsi Singkat</a:t>
            </a:r>
          </a:p>
        </p:txBody>
      </p:sp>
    </p:spTree>
  </p:cSld>
  <p:clrMapOvr>
    <a:masterClrMapping/>
  </p:clrMapOvr>
  <p:transition spd="slow">
    <p:cover dir="l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6114924" y="160547"/>
            <a:ext cx="6575382" cy="1290136"/>
            <a:chOff x="0" y="0"/>
            <a:chExt cx="2120723" cy="416101"/>
          </a:xfrm>
        </p:grpSpPr>
        <p:sp>
          <p:nvSpPr>
            <p:cNvPr name="Freeform 3" id="3"/>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4" id="4"/>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5" id="5"/>
          <p:cNvSpPr/>
          <p:nvPr/>
        </p:nvSpPr>
        <p:spPr>
          <a:xfrm flipH="false" flipV="false" rot="0">
            <a:off x="6304533" y="2057400"/>
            <a:ext cx="12006048" cy="8229600"/>
          </a:xfrm>
          <a:custGeom>
            <a:avLst/>
            <a:gdLst/>
            <a:ahLst/>
            <a:cxnLst/>
            <a:rect r="r" b="b" t="t" l="l"/>
            <a:pathLst>
              <a:path h="8229600" w="12006048">
                <a:moveTo>
                  <a:pt x="0" y="0"/>
                </a:moveTo>
                <a:lnTo>
                  <a:pt x="12006048" y="0"/>
                </a:lnTo>
                <a:lnTo>
                  <a:pt x="12006048" y="8229600"/>
                </a:lnTo>
                <a:lnTo>
                  <a:pt x="0" y="8229600"/>
                </a:lnTo>
                <a:lnTo>
                  <a:pt x="0" y="0"/>
                </a:lnTo>
                <a:close/>
              </a:path>
            </a:pathLst>
          </a:custGeom>
          <a:blipFill>
            <a:blip r:embed="rId2"/>
            <a:stretch>
              <a:fillRect l="0" t="0" r="0" b="0"/>
            </a:stretch>
          </a:blipFill>
        </p:spPr>
      </p:sp>
      <p:grpSp>
        <p:nvGrpSpPr>
          <p:cNvPr name="Group 6" id="6"/>
          <p:cNvGrpSpPr/>
          <p:nvPr/>
        </p:nvGrpSpPr>
        <p:grpSpPr>
          <a:xfrm rot="0">
            <a:off x="6114924" y="1731300"/>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04533" y="1886896"/>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grpSp>
        <p:nvGrpSpPr>
          <p:cNvPr name="Group 12" id="12"/>
          <p:cNvGrpSpPr/>
          <p:nvPr/>
        </p:nvGrpSpPr>
        <p:grpSpPr>
          <a:xfrm rot="0">
            <a:off x="6114924" y="3842967"/>
            <a:ext cx="8790619" cy="1892592"/>
            <a:chOff x="0" y="0"/>
            <a:chExt cx="3743243" cy="805908"/>
          </a:xfrm>
        </p:grpSpPr>
        <p:sp>
          <p:nvSpPr>
            <p:cNvPr name="Freeform 13" id="13"/>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5" id="15"/>
          <p:cNvGrpSpPr/>
          <p:nvPr/>
        </p:nvGrpSpPr>
        <p:grpSpPr>
          <a:xfrm rot="0">
            <a:off x="6304533" y="3998563"/>
            <a:ext cx="1581400" cy="15814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grpSp>
        <p:nvGrpSpPr>
          <p:cNvPr name="Group 18" id="18"/>
          <p:cNvGrpSpPr/>
          <p:nvPr/>
        </p:nvGrpSpPr>
        <p:grpSpPr>
          <a:xfrm rot="0">
            <a:off x="6114924" y="5898795"/>
            <a:ext cx="8790619" cy="1892592"/>
            <a:chOff x="0" y="0"/>
            <a:chExt cx="3743243" cy="805908"/>
          </a:xfrm>
        </p:grpSpPr>
        <p:sp>
          <p:nvSpPr>
            <p:cNvPr name="Freeform 19" id="19"/>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6304533" y="6044669"/>
            <a:ext cx="1581400" cy="15814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grpSp>
        <p:nvGrpSpPr>
          <p:cNvPr name="Group 24" id="24"/>
          <p:cNvGrpSpPr/>
          <p:nvPr/>
        </p:nvGrpSpPr>
        <p:grpSpPr>
          <a:xfrm rot="0">
            <a:off x="6114924" y="8067612"/>
            <a:ext cx="8790619" cy="1892592"/>
            <a:chOff x="0" y="0"/>
            <a:chExt cx="3743243" cy="805908"/>
          </a:xfrm>
        </p:grpSpPr>
        <p:sp>
          <p:nvSpPr>
            <p:cNvPr name="Freeform 25" id="25"/>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6" id="26"/>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7" id="27"/>
          <p:cNvGrpSpPr/>
          <p:nvPr/>
        </p:nvGrpSpPr>
        <p:grpSpPr>
          <a:xfrm rot="0">
            <a:off x="6304533" y="8258112"/>
            <a:ext cx="1581400" cy="15814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30" id="30"/>
          <p:cNvSpPr/>
          <p:nvPr/>
        </p:nvSpPr>
        <p:spPr>
          <a:xfrm flipH="false" flipV="false" rot="0">
            <a:off x="6571829" y="4099932"/>
            <a:ext cx="1046809" cy="1170213"/>
          </a:xfrm>
          <a:custGeom>
            <a:avLst/>
            <a:gdLst/>
            <a:ahLst/>
            <a:cxnLst/>
            <a:rect r="r" b="b" t="t" l="l"/>
            <a:pathLst>
              <a:path h="1170213" w="1046809">
                <a:moveTo>
                  <a:pt x="0" y="0"/>
                </a:moveTo>
                <a:lnTo>
                  <a:pt x="1046809" y="0"/>
                </a:lnTo>
                <a:lnTo>
                  <a:pt x="1046809" y="1170213"/>
                </a:lnTo>
                <a:lnTo>
                  <a:pt x="0" y="11702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6536284" y="2169744"/>
            <a:ext cx="1149030" cy="1044573"/>
          </a:xfrm>
          <a:custGeom>
            <a:avLst/>
            <a:gdLst/>
            <a:ahLst/>
            <a:cxnLst/>
            <a:rect r="r" b="b" t="t" l="l"/>
            <a:pathLst>
              <a:path h="1044573" w="1149030">
                <a:moveTo>
                  <a:pt x="0" y="0"/>
                </a:moveTo>
                <a:lnTo>
                  <a:pt x="1149030" y="0"/>
                </a:lnTo>
                <a:lnTo>
                  <a:pt x="1149030" y="1044573"/>
                </a:lnTo>
                <a:lnTo>
                  <a:pt x="0" y="1044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6696995" y="8497650"/>
            <a:ext cx="796478" cy="1102325"/>
          </a:xfrm>
          <a:custGeom>
            <a:avLst/>
            <a:gdLst/>
            <a:ahLst/>
            <a:cxnLst/>
            <a:rect r="r" b="b" t="t" l="l"/>
            <a:pathLst>
              <a:path h="1102325" w="796478">
                <a:moveTo>
                  <a:pt x="0" y="0"/>
                </a:moveTo>
                <a:lnTo>
                  <a:pt x="796478" y="0"/>
                </a:lnTo>
                <a:lnTo>
                  <a:pt x="796478" y="1102325"/>
                </a:lnTo>
                <a:lnTo>
                  <a:pt x="0" y="11023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6623708" y="6348278"/>
            <a:ext cx="974182" cy="974182"/>
          </a:xfrm>
          <a:custGeom>
            <a:avLst/>
            <a:gdLst/>
            <a:ahLst/>
            <a:cxnLst/>
            <a:rect r="r" b="b" t="t" l="l"/>
            <a:pathLst>
              <a:path h="974182" w="974182">
                <a:moveTo>
                  <a:pt x="0" y="0"/>
                </a:moveTo>
                <a:lnTo>
                  <a:pt x="974182" y="0"/>
                </a:lnTo>
                <a:lnTo>
                  <a:pt x="974182" y="974182"/>
                </a:lnTo>
                <a:lnTo>
                  <a:pt x="0" y="9741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766626" y="4434530"/>
            <a:ext cx="6529125" cy="5852470"/>
          </a:xfrm>
          <a:custGeom>
            <a:avLst/>
            <a:gdLst/>
            <a:ahLst/>
            <a:cxnLst/>
            <a:rect r="r" b="b" t="t" l="l"/>
            <a:pathLst>
              <a:path h="5852470" w="6529125">
                <a:moveTo>
                  <a:pt x="0" y="0"/>
                </a:moveTo>
                <a:lnTo>
                  <a:pt x="6529125" y="0"/>
                </a:lnTo>
                <a:lnTo>
                  <a:pt x="6529125" y="5852470"/>
                </a:lnTo>
                <a:lnTo>
                  <a:pt x="0" y="58524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5" id="35"/>
          <p:cNvSpPr txBox="true"/>
          <p:nvPr/>
        </p:nvSpPr>
        <p:spPr>
          <a:xfrm rot="0">
            <a:off x="6536284" y="342991"/>
            <a:ext cx="5732663" cy="945767"/>
          </a:xfrm>
          <a:prstGeom prst="rect">
            <a:avLst/>
          </a:prstGeom>
        </p:spPr>
        <p:txBody>
          <a:bodyPr anchor="t" rtlCol="false" tIns="0" lIns="0" bIns="0" rIns="0">
            <a:spAutoFit/>
          </a:bodyPr>
          <a:lstStyle/>
          <a:p>
            <a:pPr algn="ctr" marL="0" indent="0" lvl="0">
              <a:lnSpc>
                <a:spcPts val="7302"/>
              </a:lnSpc>
              <a:spcBef>
                <a:spcPct val="0"/>
              </a:spcBef>
            </a:pPr>
            <a:r>
              <a:rPr lang="en-US" b="true" sz="5215">
                <a:solidFill>
                  <a:srgbClr val="FFFFFF"/>
                </a:solidFill>
                <a:latin typeface="Poppins Bold"/>
                <a:ea typeface="Poppins Bold"/>
                <a:cs typeface="Poppins Bold"/>
                <a:sym typeface="Poppins Bold"/>
              </a:rPr>
              <a:t>Fitur Utama</a:t>
            </a:r>
          </a:p>
        </p:txBody>
      </p:sp>
      <p:sp>
        <p:nvSpPr>
          <p:cNvPr name="TextBox 36" id="36"/>
          <p:cNvSpPr txBox="true"/>
          <p:nvPr/>
        </p:nvSpPr>
        <p:spPr>
          <a:xfrm rot="0">
            <a:off x="8239444" y="2308666"/>
            <a:ext cx="5185949" cy="652136"/>
          </a:xfrm>
          <a:prstGeom prst="rect">
            <a:avLst/>
          </a:prstGeom>
        </p:spPr>
        <p:txBody>
          <a:bodyPr anchor="t" rtlCol="false" tIns="0" lIns="0" bIns="0" rIns="0">
            <a:spAutoFit/>
          </a:bodyPr>
          <a:lstStyle/>
          <a:p>
            <a:pPr algn="l" marL="0" indent="0" lvl="1">
              <a:lnSpc>
                <a:spcPts val="5452"/>
              </a:lnSpc>
              <a:spcBef>
                <a:spcPct val="0"/>
              </a:spcBef>
            </a:pPr>
            <a:r>
              <a:rPr lang="en-US" b="true" sz="3760" spc="101">
                <a:solidFill>
                  <a:srgbClr val="FFFFFF"/>
                </a:solidFill>
                <a:latin typeface="Montserrat Bold"/>
                <a:ea typeface="Montserrat Bold"/>
                <a:cs typeface="Montserrat Bold"/>
                <a:sym typeface="Montserrat Bold"/>
              </a:rPr>
              <a:t>Desain Responsif</a:t>
            </a:r>
          </a:p>
        </p:txBody>
      </p:sp>
      <p:sp>
        <p:nvSpPr>
          <p:cNvPr name="TextBox 37" id="37"/>
          <p:cNvSpPr txBox="true"/>
          <p:nvPr/>
        </p:nvSpPr>
        <p:spPr>
          <a:xfrm rot="0">
            <a:off x="8013667" y="4321941"/>
            <a:ext cx="6334050" cy="953760"/>
          </a:xfrm>
          <a:prstGeom prst="rect">
            <a:avLst/>
          </a:prstGeom>
        </p:spPr>
        <p:txBody>
          <a:bodyPr anchor="t" rtlCol="false" tIns="0" lIns="0" bIns="0" rIns="0">
            <a:spAutoFit/>
          </a:bodyPr>
          <a:lstStyle/>
          <a:p>
            <a:pPr algn="l" marL="0" indent="0" lvl="1">
              <a:lnSpc>
                <a:spcPts val="3857"/>
              </a:lnSpc>
              <a:spcBef>
                <a:spcPct val="0"/>
              </a:spcBef>
            </a:pPr>
            <a:r>
              <a:rPr lang="en-US" b="true" sz="2660" spc="71">
                <a:solidFill>
                  <a:srgbClr val="FFFFFF"/>
                </a:solidFill>
                <a:latin typeface="Montserrat Bold"/>
                <a:ea typeface="Montserrat Bold"/>
                <a:cs typeface="Montserrat Bold"/>
                <a:sym typeface="Montserrat Bold"/>
              </a:rPr>
              <a:t>Navigasi Internal (About, Planning, Pengalaman, Kontak)</a:t>
            </a:r>
          </a:p>
        </p:txBody>
      </p:sp>
      <p:sp>
        <p:nvSpPr>
          <p:cNvPr name="TextBox 38" id="38"/>
          <p:cNvSpPr txBox="true"/>
          <p:nvPr/>
        </p:nvSpPr>
        <p:spPr>
          <a:xfrm rot="0">
            <a:off x="8029890" y="6586081"/>
            <a:ext cx="6317826" cy="493385"/>
          </a:xfrm>
          <a:prstGeom prst="rect">
            <a:avLst/>
          </a:prstGeom>
        </p:spPr>
        <p:txBody>
          <a:bodyPr anchor="t" rtlCol="false" tIns="0" lIns="0" bIns="0" rIns="0">
            <a:spAutoFit/>
          </a:bodyPr>
          <a:lstStyle/>
          <a:p>
            <a:pPr algn="l" marL="0" indent="0" lvl="1">
              <a:lnSpc>
                <a:spcPts val="4002"/>
              </a:lnSpc>
              <a:spcBef>
                <a:spcPct val="0"/>
              </a:spcBef>
            </a:pPr>
            <a:r>
              <a:rPr lang="en-US" b="true" sz="2760" spc="74">
                <a:solidFill>
                  <a:srgbClr val="FFFFFF"/>
                </a:solidFill>
                <a:latin typeface="Montserrat Bold"/>
                <a:ea typeface="Montserrat Bold"/>
                <a:cs typeface="Montserrat Bold"/>
                <a:sym typeface="Montserrat Bold"/>
              </a:rPr>
              <a:t>Formulir Pesan (Validasi Form)</a:t>
            </a:r>
          </a:p>
        </p:txBody>
      </p:sp>
      <p:sp>
        <p:nvSpPr>
          <p:cNvPr name="TextBox 39" id="39"/>
          <p:cNvSpPr txBox="true"/>
          <p:nvPr/>
        </p:nvSpPr>
        <p:spPr>
          <a:xfrm rot="0">
            <a:off x="8239444" y="8764915"/>
            <a:ext cx="6317826" cy="493385"/>
          </a:xfrm>
          <a:prstGeom prst="rect">
            <a:avLst/>
          </a:prstGeom>
        </p:spPr>
        <p:txBody>
          <a:bodyPr anchor="t" rtlCol="false" tIns="0" lIns="0" bIns="0" rIns="0">
            <a:spAutoFit/>
          </a:bodyPr>
          <a:lstStyle/>
          <a:p>
            <a:pPr algn="l" marL="0" indent="0" lvl="1">
              <a:lnSpc>
                <a:spcPts val="4002"/>
              </a:lnSpc>
              <a:spcBef>
                <a:spcPct val="0"/>
              </a:spcBef>
            </a:pPr>
            <a:r>
              <a:rPr lang="en-US" b="true" sz="2760" spc="74">
                <a:solidFill>
                  <a:srgbClr val="FFFFFF"/>
                </a:solidFill>
                <a:latin typeface="Montserrat Bold"/>
                <a:ea typeface="Montserrat Bold"/>
                <a:cs typeface="Montserrat Bold"/>
                <a:sym typeface="Montserrat Bold"/>
              </a:rPr>
              <a:t>Sidebar sosial-media (aside)</a:t>
            </a:r>
          </a:p>
        </p:txBody>
      </p:sp>
    </p:spTree>
  </p:cSld>
  <p:clrMapOvr>
    <a:masterClrMapping/>
  </p:clrMapOvr>
  <p:transition spd="slow">
    <p:cover dir="l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714813" y="510739"/>
            <a:ext cx="16858375" cy="9265522"/>
            <a:chOff x="0" y="0"/>
            <a:chExt cx="4985960" cy="2740331"/>
          </a:xfrm>
        </p:grpSpPr>
        <p:sp>
          <p:nvSpPr>
            <p:cNvPr name="Freeform 3" id="3"/>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4" id="4"/>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5" id="5"/>
          <p:cNvSpPr/>
          <p:nvPr/>
        </p:nvSpPr>
        <p:spPr>
          <a:xfrm flipH="false" flipV="false" rot="0">
            <a:off x="-2726675" y="-901890"/>
            <a:ext cx="5453349" cy="4114800"/>
          </a:xfrm>
          <a:custGeom>
            <a:avLst/>
            <a:gdLst/>
            <a:ahLst/>
            <a:cxnLst/>
            <a:rect r="r" b="b" t="t" l="l"/>
            <a:pathLst>
              <a:path h="4114800" w="5453349">
                <a:moveTo>
                  <a:pt x="0" y="0"/>
                </a:moveTo>
                <a:lnTo>
                  <a:pt x="5453350" y="0"/>
                </a:lnTo>
                <a:lnTo>
                  <a:pt x="54533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59219" y="7200900"/>
            <a:ext cx="5453349" cy="4114800"/>
          </a:xfrm>
          <a:custGeom>
            <a:avLst/>
            <a:gdLst/>
            <a:ahLst/>
            <a:cxnLst/>
            <a:rect r="r" b="b" t="t" l="l"/>
            <a:pathLst>
              <a:path h="4114800" w="5453349">
                <a:moveTo>
                  <a:pt x="0" y="0"/>
                </a:moveTo>
                <a:lnTo>
                  <a:pt x="5453349" y="0"/>
                </a:lnTo>
                <a:lnTo>
                  <a:pt x="54533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154873" y="2859336"/>
            <a:ext cx="9978254" cy="5831382"/>
            <a:chOff x="0" y="0"/>
            <a:chExt cx="2951125" cy="1724664"/>
          </a:xfrm>
        </p:grpSpPr>
        <p:sp>
          <p:nvSpPr>
            <p:cNvPr name="Freeform 8" id="8"/>
            <p:cNvSpPr/>
            <p:nvPr/>
          </p:nvSpPr>
          <p:spPr>
            <a:xfrm flipH="false" flipV="false" rot="0">
              <a:off x="0" y="0"/>
              <a:ext cx="2951125" cy="1724664"/>
            </a:xfrm>
            <a:custGeom>
              <a:avLst/>
              <a:gdLst/>
              <a:ahLst/>
              <a:cxnLst/>
              <a:rect r="r" b="b" t="t" l="l"/>
              <a:pathLst>
                <a:path h="1724664" w="2951125">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95250"/>
              <a:ext cx="2951125" cy="181991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0" id="10"/>
          <p:cNvSpPr/>
          <p:nvPr/>
        </p:nvSpPr>
        <p:spPr>
          <a:xfrm flipH="false" flipV="false" rot="0">
            <a:off x="4611541" y="3212910"/>
            <a:ext cx="5339817" cy="5124234"/>
          </a:xfrm>
          <a:custGeom>
            <a:avLst/>
            <a:gdLst/>
            <a:ahLst/>
            <a:cxnLst/>
            <a:rect r="r" b="b" t="t" l="l"/>
            <a:pathLst>
              <a:path h="5124234" w="5339817">
                <a:moveTo>
                  <a:pt x="0" y="0"/>
                </a:moveTo>
                <a:lnTo>
                  <a:pt x="5339817" y="0"/>
                </a:lnTo>
                <a:lnTo>
                  <a:pt x="5339817" y="5124234"/>
                </a:lnTo>
                <a:lnTo>
                  <a:pt x="0" y="5124234"/>
                </a:lnTo>
                <a:lnTo>
                  <a:pt x="0" y="0"/>
                </a:lnTo>
                <a:close/>
              </a:path>
            </a:pathLst>
          </a:custGeom>
          <a:blipFill>
            <a:blip r:embed="rId4"/>
            <a:stretch>
              <a:fillRect l="0" t="0" r="0" b="0"/>
            </a:stretch>
          </a:blipFill>
        </p:spPr>
      </p:sp>
      <p:sp>
        <p:nvSpPr>
          <p:cNvPr name="Freeform 11" id="11"/>
          <p:cNvSpPr/>
          <p:nvPr/>
        </p:nvSpPr>
        <p:spPr>
          <a:xfrm flipH="false" flipV="false" rot="0">
            <a:off x="7232406" y="766069"/>
            <a:ext cx="3495588" cy="2237176"/>
          </a:xfrm>
          <a:custGeom>
            <a:avLst/>
            <a:gdLst/>
            <a:ahLst/>
            <a:cxnLst/>
            <a:rect r="r" b="b" t="t" l="l"/>
            <a:pathLst>
              <a:path h="2237176" w="3495588">
                <a:moveTo>
                  <a:pt x="0" y="0"/>
                </a:moveTo>
                <a:lnTo>
                  <a:pt x="3495587" y="0"/>
                </a:lnTo>
                <a:lnTo>
                  <a:pt x="3495587" y="2237176"/>
                </a:lnTo>
                <a:lnTo>
                  <a:pt x="0" y="2237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59003" y="7200900"/>
            <a:ext cx="3147631" cy="4114800"/>
          </a:xfrm>
          <a:custGeom>
            <a:avLst/>
            <a:gdLst/>
            <a:ahLst/>
            <a:cxnLst/>
            <a:rect r="r" b="b" t="t" l="l"/>
            <a:pathLst>
              <a:path h="4114800" w="3147631">
                <a:moveTo>
                  <a:pt x="0" y="0"/>
                </a:moveTo>
                <a:lnTo>
                  <a:pt x="3147631" y="0"/>
                </a:lnTo>
                <a:lnTo>
                  <a:pt x="314763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0259175" y="4684895"/>
            <a:ext cx="3570109" cy="2018339"/>
          </a:xfrm>
          <a:prstGeom prst="rect">
            <a:avLst/>
          </a:prstGeom>
        </p:spPr>
        <p:txBody>
          <a:bodyPr anchor="t" rtlCol="false" tIns="0" lIns="0" bIns="0" rIns="0">
            <a:spAutoFit/>
          </a:bodyPr>
          <a:lstStyle/>
          <a:p>
            <a:pPr algn="ctr">
              <a:lnSpc>
                <a:spcPts val="7927"/>
              </a:lnSpc>
            </a:pPr>
            <a:r>
              <a:rPr lang="en-US" sz="5662" b="true">
                <a:solidFill>
                  <a:srgbClr val="FFFFFF"/>
                </a:solidFill>
                <a:latin typeface="Poppins Bold"/>
                <a:ea typeface="Poppins Bold"/>
                <a:cs typeface="Poppins Bold"/>
                <a:sym typeface="Poppins Bold"/>
              </a:rPr>
              <a:t>Struktur </a:t>
            </a:r>
          </a:p>
          <a:p>
            <a:pPr algn="ctr" marL="0" indent="0" lvl="0">
              <a:lnSpc>
                <a:spcPts val="7927"/>
              </a:lnSpc>
              <a:spcBef>
                <a:spcPct val="0"/>
              </a:spcBef>
            </a:pPr>
            <a:r>
              <a:rPr lang="en-US" b="true" sz="5662">
                <a:solidFill>
                  <a:srgbClr val="FFFFFF"/>
                </a:solidFill>
                <a:latin typeface="Poppins Bold"/>
                <a:ea typeface="Poppins Bold"/>
                <a:cs typeface="Poppins Bold"/>
                <a:sym typeface="Poppins Bold"/>
              </a:rPr>
              <a:t>Folder</a:t>
            </a:r>
          </a:p>
        </p:txBody>
      </p:sp>
    </p:spTree>
  </p:cSld>
  <p:clrMapOvr>
    <a:masterClrMapping/>
  </p:clrMapOvr>
  <p:transition spd="fast">
    <p:cover dir="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0" y="7199942"/>
            <a:ext cx="7315200" cy="3068726"/>
          </a:xfrm>
          <a:custGeom>
            <a:avLst/>
            <a:gdLst/>
            <a:ahLst/>
            <a:cxnLst/>
            <a:rect r="r" b="b" t="t" l="l"/>
            <a:pathLst>
              <a:path h="3068726" w="7315200">
                <a:moveTo>
                  <a:pt x="0" y="0"/>
                </a:moveTo>
                <a:lnTo>
                  <a:pt x="7315200" y="0"/>
                </a:lnTo>
                <a:lnTo>
                  <a:pt x="7315200" y="3068726"/>
                </a:lnTo>
                <a:lnTo>
                  <a:pt x="0" y="3068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9731" y="5318774"/>
            <a:ext cx="3654083" cy="3939526"/>
            <a:chOff x="0" y="0"/>
            <a:chExt cx="1022038" cy="1101876"/>
          </a:xfrm>
        </p:grpSpPr>
        <p:sp>
          <p:nvSpPr>
            <p:cNvPr name="Freeform 4" id="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638406" y="4410994"/>
            <a:ext cx="2676734" cy="1815560"/>
            <a:chOff x="0" y="0"/>
            <a:chExt cx="1280257" cy="868365"/>
          </a:xfrm>
        </p:grpSpPr>
        <p:sp>
          <p:nvSpPr>
            <p:cNvPr name="Freeform 7" id="7"/>
            <p:cNvSpPr/>
            <p:nvPr/>
          </p:nvSpPr>
          <p:spPr>
            <a:xfrm flipH="false" flipV="false" rot="0">
              <a:off x="0" y="0"/>
              <a:ext cx="1280257" cy="868365"/>
            </a:xfrm>
            <a:custGeom>
              <a:avLst/>
              <a:gdLst/>
              <a:ahLst/>
              <a:cxnLst/>
              <a:rect r="r" b="b" t="t" l="l"/>
              <a:pathLst>
                <a:path h="868365" w="1280257">
                  <a:moveTo>
                    <a:pt x="640128" y="0"/>
                  </a:moveTo>
                  <a:cubicBezTo>
                    <a:pt x="286595" y="0"/>
                    <a:pt x="0" y="194390"/>
                    <a:pt x="0" y="434183"/>
                  </a:cubicBezTo>
                  <a:cubicBezTo>
                    <a:pt x="0" y="673975"/>
                    <a:pt x="286595" y="868365"/>
                    <a:pt x="640128" y="868365"/>
                  </a:cubicBezTo>
                  <a:cubicBezTo>
                    <a:pt x="993661" y="868365"/>
                    <a:pt x="1280257" y="673975"/>
                    <a:pt x="1280257" y="434183"/>
                  </a:cubicBezTo>
                  <a:cubicBezTo>
                    <a:pt x="1280257" y="194390"/>
                    <a:pt x="993661" y="0"/>
                    <a:pt x="6401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120024" y="-61466"/>
              <a:ext cx="1040209" cy="848422"/>
            </a:xfrm>
            <a:prstGeom prst="rect">
              <a:avLst/>
            </a:prstGeom>
          </p:spPr>
          <p:txBody>
            <a:bodyPr anchor="ctr" rtlCol="false" tIns="50800" lIns="50800" bIns="50800" rIns="50800"/>
            <a:lstStyle/>
            <a:p>
              <a:pPr algn="ctr" marL="0" indent="0" lvl="0">
                <a:lnSpc>
                  <a:spcPts val="7262"/>
                </a:lnSpc>
                <a:spcBef>
                  <a:spcPct val="0"/>
                </a:spcBef>
              </a:pPr>
              <a:r>
                <a:rPr lang="en-US" b="true" sz="5187">
                  <a:solidFill>
                    <a:srgbClr val="FFFFFF"/>
                  </a:solidFill>
                  <a:latin typeface="Poppins Bold"/>
                  <a:ea typeface="Poppins Bold"/>
                  <a:cs typeface="Poppins Bold"/>
                  <a:sym typeface="Poppins Bold"/>
                </a:rPr>
                <a:t>HTML</a:t>
              </a:r>
            </a:p>
          </p:txBody>
        </p:sp>
      </p:grpSp>
      <p:grpSp>
        <p:nvGrpSpPr>
          <p:cNvPr name="Group 9" id="9"/>
          <p:cNvGrpSpPr/>
          <p:nvPr/>
        </p:nvGrpSpPr>
        <p:grpSpPr>
          <a:xfrm rot="0">
            <a:off x="2355487" y="1214848"/>
            <a:ext cx="7111403" cy="2871724"/>
            <a:chOff x="0" y="0"/>
            <a:chExt cx="2103238" cy="849329"/>
          </a:xfrm>
        </p:grpSpPr>
        <p:sp>
          <p:nvSpPr>
            <p:cNvPr name="Freeform 10" id="10"/>
            <p:cNvSpPr/>
            <p:nvPr/>
          </p:nvSpPr>
          <p:spPr>
            <a:xfrm flipH="false" flipV="false" rot="0">
              <a:off x="0" y="0"/>
              <a:ext cx="2103238" cy="849329"/>
            </a:xfrm>
            <a:custGeom>
              <a:avLst/>
              <a:gdLst/>
              <a:ahLst/>
              <a:cxnLst/>
              <a:rect r="r" b="b" t="t" l="l"/>
              <a:pathLst>
                <a:path h="849329" w="2103238">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103238" cy="94457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5261170" y="5318774"/>
            <a:ext cx="3654083" cy="3939526"/>
            <a:chOff x="0" y="0"/>
            <a:chExt cx="1022038" cy="1101876"/>
          </a:xfrm>
        </p:grpSpPr>
        <p:sp>
          <p:nvSpPr>
            <p:cNvPr name="Freeform 13" id="13"/>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5" id="15"/>
          <p:cNvGrpSpPr/>
          <p:nvPr/>
        </p:nvGrpSpPr>
        <p:grpSpPr>
          <a:xfrm rot="0">
            <a:off x="6000393" y="4369518"/>
            <a:ext cx="2315010" cy="1815560"/>
            <a:chOff x="0" y="0"/>
            <a:chExt cx="1107247" cy="868365"/>
          </a:xfrm>
        </p:grpSpPr>
        <p:sp>
          <p:nvSpPr>
            <p:cNvPr name="Freeform 16" id="16"/>
            <p:cNvSpPr/>
            <p:nvPr/>
          </p:nvSpPr>
          <p:spPr>
            <a:xfrm flipH="false" flipV="false" rot="0">
              <a:off x="0" y="0"/>
              <a:ext cx="1107247" cy="868365"/>
            </a:xfrm>
            <a:custGeom>
              <a:avLst/>
              <a:gdLst/>
              <a:ahLst/>
              <a:cxnLst/>
              <a:rect r="r" b="b" t="t" l="l"/>
              <a:pathLst>
                <a:path h="868365" w="1107247">
                  <a:moveTo>
                    <a:pt x="553624" y="0"/>
                  </a:moveTo>
                  <a:cubicBezTo>
                    <a:pt x="247866" y="0"/>
                    <a:pt x="0" y="194390"/>
                    <a:pt x="0" y="434183"/>
                  </a:cubicBezTo>
                  <a:cubicBezTo>
                    <a:pt x="0" y="673975"/>
                    <a:pt x="247866" y="868365"/>
                    <a:pt x="553624" y="868365"/>
                  </a:cubicBezTo>
                  <a:cubicBezTo>
                    <a:pt x="859381" y="868365"/>
                    <a:pt x="1107247" y="673975"/>
                    <a:pt x="1107247" y="434183"/>
                  </a:cubicBezTo>
                  <a:cubicBezTo>
                    <a:pt x="1107247" y="194390"/>
                    <a:pt x="859381" y="0"/>
                    <a:pt x="55362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7" id="17"/>
            <p:cNvSpPr txBox="true"/>
            <p:nvPr/>
          </p:nvSpPr>
          <p:spPr>
            <a:xfrm>
              <a:off x="103804" y="-61466"/>
              <a:ext cx="899638" cy="848422"/>
            </a:xfrm>
            <a:prstGeom prst="rect">
              <a:avLst/>
            </a:prstGeom>
          </p:spPr>
          <p:txBody>
            <a:bodyPr anchor="ctr" rtlCol="false" tIns="50800" lIns="50800" bIns="50800" rIns="50800"/>
            <a:lstStyle/>
            <a:p>
              <a:pPr algn="ctr" marL="0" indent="0" lvl="0">
                <a:lnSpc>
                  <a:spcPts val="7262"/>
                </a:lnSpc>
                <a:spcBef>
                  <a:spcPct val="0"/>
                </a:spcBef>
              </a:pPr>
              <a:r>
                <a:rPr lang="en-US" b="true" sz="5187">
                  <a:solidFill>
                    <a:srgbClr val="FFFFFF"/>
                  </a:solidFill>
                  <a:latin typeface="Poppins Bold"/>
                  <a:ea typeface="Poppins Bold"/>
                  <a:cs typeface="Poppins Bold"/>
                  <a:sym typeface="Poppins Bold"/>
                </a:rPr>
                <a:t>CSS</a:t>
              </a:r>
            </a:p>
          </p:txBody>
        </p:sp>
      </p:grpSp>
      <p:grpSp>
        <p:nvGrpSpPr>
          <p:cNvPr name="Group 18" id="18"/>
          <p:cNvGrpSpPr/>
          <p:nvPr/>
        </p:nvGrpSpPr>
        <p:grpSpPr>
          <a:xfrm rot="0">
            <a:off x="9372678" y="5318774"/>
            <a:ext cx="3654083" cy="3939526"/>
            <a:chOff x="0" y="0"/>
            <a:chExt cx="1022038" cy="1101876"/>
          </a:xfrm>
        </p:grpSpPr>
        <p:sp>
          <p:nvSpPr>
            <p:cNvPr name="Freeform 19" id="19"/>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10350026" y="4532327"/>
            <a:ext cx="1699385" cy="1815560"/>
            <a:chOff x="0" y="0"/>
            <a:chExt cx="812800" cy="868365"/>
          </a:xfrm>
        </p:grpSpPr>
        <p:sp>
          <p:nvSpPr>
            <p:cNvPr name="Freeform 22" id="22"/>
            <p:cNvSpPr/>
            <p:nvPr/>
          </p:nvSpPr>
          <p:spPr>
            <a:xfrm flipH="false" flipV="false" rot="0">
              <a:off x="0" y="0"/>
              <a:ext cx="812800" cy="868365"/>
            </a:xfrm>
            <a:custGeom>
              <a:avLst/>
              <a:gdLst/>
              <a:ahLst/>
              <a:cxnLst/>
              <a:rect r="r" b="b" t="t" l="l"/>
              <a:pathLst>
                <a:path h="868365" w="812800">
                  <a:moveTo>
                    <a:pt x="406400" y="0"/>
                  </a:moveTo>
                  <a:cubicBezTo>
                    <a:pt x="181951" y="0"/>
                    <a:pt x="0" y="194390"/>
                    <a:pt x="0" y="434183"/>
                  </a:cubicBezTo>
                  <a:cubicBezTo>
                    <a:pt x="0" y="673975"/>
                    <a:pt x="181951" y="868365"/>
                    <a:pt x="406400" y="868365"/>
                  </a:cubicBezTo>
                  <a:cubicBezTo>
                    <a:pt x="630849" y="868365"/>
                    <a:pt x="812800" y="673975"/>
                    <a:pt x="812800" y="434183"/>
                  </a:cubicBezTo>
                  <a:cubicBezTo>
                    <a:pt x="812800" y="194390"/>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61466"/>
              <a:ext cx="660400" cy="848422"/>
            </a:xfrm>
            <a:prstGeom prst="rect">
              <a:avLst/>
            </a:prstGeom>
          </p:spPr>
          <p:txBody>
            <a:bodyPr anchor="ctr" rtlCol="false" tIns="50800" lIns="50800" bIns="50800" rIns="50800"/>
            <a:lstStyle/>
            <a:p>
              <a:pPr algn="ctr" marL="0" indent="0" lvl="0">
                <a:lnSpc>
                  <a:spcPts val="7262"/>
                </a:lnSpc>
                <a:spcBef>
                  <a:spcPct val="0"/>
                </a:spcBef>
              </a:pPr>
              <a:r>
                <a:rPr lang="en-US" b="true" sz="5187">
                  <a:solidFill>
                    <a:srgbClr val="FFFFFF"/>
                  </a:solidFill>
                  <a:latin typeface="Poppins Bold"/>
                  <a:ea typeface="Poppins Bold"/>
                  <a:cs typeface="Poppins Bold"/>
                  <a:sym typeface="Poppins Bold"/>
                </a:rPr>
                <a:t>JS</a:t>
              </a:r>
            </a:p>
          </p:txBody>
        </p:sp>
      </p:grpSp>
      <p:grpSp>
        <p:nvGrpSpPr>
          <p:cNvPr name="Group 24" id="24"/>
          <p:cNvGrpSpPr/>
          <p:nvPr/>
        </p:nvGrpSpPr>
        <p:grpSpPr>
          <a:xfrm rot="0">
            <a:off x="13484186" y="5318774"/>
            <a:ext cx="3654083" cy="3939526"/>
            <a:chOff x="0" y="0"/>
            <a:chExt cx="1022038" cy="1101876"/>
          </a:xfrm>
        </p:grpSpPr>
        <p:sp>
          <p:nvSpPr>
            <p:cNvPr name="Freeform 25" id="25"/>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6" id="26"/>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7" id="27"/>
          <p:cNvGrpSpPr/>
          <p:nvPr/>
        </p:nvGrpSpPr>
        <p:grpSpPr>
          <a:xfrm rot="0">
            <a:off x="14274682" y="4369518"/>
            <a:ext cx="2122719" cy="1815560"/>
            <a:chOff x="0" y="0"/>
            <a:chExt cx="1015276" cy="868365"/>
          </a:xfrm>
        </p:grpSpPr>
        <p:sp>
          <p:nvSpPr>
            <p:cNvPr name="Freeform 28" id="28"/>
            <p:cNvSpPr/>
            <p:nvPr/>
          </p:nvSpPr>
          <p:spPr>
            <a:xfrm flipH="false" flipV="false" rot="0">
              <a:off x="0" y="0"/>
              <a:ext cx="1015276" cy="868365"/>
            </a:xfrm>
            <a:custGeom>
              <a:avLst/>
              <a:gdLst/>
              <a:ahLst/>
              <a:cxnLst/>
              <a:rect r="r" b="b" t="t" l="l"/>
              <a:pathLst>
                <a:path h="868365" w="1015276">
                  <a:moveTo>
                    <a:pt x="507638" y="0"/>
                  </a:moveTo>
                  <a:cubicBezTo>
                    <a:pt x="227277" y="0"/>
                    <a:pt x="0" y="194390"/>
                    <a:pt x="0" y="434183"/>
                  </a:cubicBezTo>
                  <a:cubicBezTo>
                    <a:pt x="0" y="673975"/>
                    <a:pt x="227277" y="868365"/>
                    <a:pt x="507638" y="868365"/>
                  </a:cubicBezTo>
                  <a:cubicBezTo>
                    <a:pt x="787999" y="868365"/>
                    <a:pt x="1015276" y="673975"/>
                    <a:pt x="1015276" y="434183"/>
                  </a:cubicBezTo>
                  <a:cubicBezTo>
                    <a:pt x="1015276" y="194390"/>
                    <a:pt x="787999" y="0"/>
                    <a:pt x="50763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9" id="29"/>
            <p:cNvSpPr txBox="true"/>
            <p:nvPr/>
          </p:nvSpPr>
          <p:spPr>
            <a:xfrm>
              <a:off x="95182" y="-61466"/>
              <a:ext cx="824912" cy="848422"/>
            </a:xfrm>
            <a:prstGeom prst="rect">
              <a:avLst/>
            </a:prstGeom>
          </p:spPr>
          <p:txBody>
            <a:bodyPr anchor="ctr" rtlCol="false" tIns="50800" lIns="50800" bIns="50800" rIns="50800"/>
            <a:lstStyle/>
            <a:p>
              <a:pPr algn="ctr" marL="0" indent="0" lvl="0">
                <a:lnSpc>
                  <a:spcPts val="7262"/>
                </a:lnSpc>
                <a:spcBef>
                  <a:spcPct val="0"/>
                </a:spcBef>
              </a:pPr>
              <a:r>
                <a:rPr lang="en-US" b="true" sz="5187">
                  <a:solidFill>
                    <a:srgbClr val="FFFFFF"/>
                  </a:solidFill>
                  <a:latin typeface="Poppins Bold"/>
                  <a:ea typeface="Poppins Bold"/>
                  <a:cs typeface="Poppins Bold"/>
                  <a:sym typeface="Poppins Bold"/>
                </a:rPr>
                <a:t>PHP</a:t>
              </a:r>
            </a:p>
          </p:txBody>
        </p:sp>
      </p:grpSp>
      <p:sp>
        <p:nvSpPr>
          <p:cNvPr name="Freeform 30" id="30"/>
          <p:cNvSpPr/>
          <p:nvPr/>
        </p:nvSpPr>
        <p:spPr>
          <a:xfrm flipH="false" flipV="false" rot="0">
            <a:off x="9144000" y="317041"/>
            <a:ext cx="10039920" cy="4052477"/>
          </a:xfrm>
          <a:custGeom>
            <a:avLst/>
            <a:gdLst/>
            <a:ahLst/>
            <a:cxnLst/>
            <a:rect r="r" b="b" t="t" l="l"/>
            <a:pathLst>
              <a:path h="4052477" w="10039920">
                <a:moveTo>
                  <a:pt x="0" y="0"/>
                </a:moveTo>
                <a:lnTo>
                  <a:pt x="10039920" y="0"/>
                </a:lnTo>
                <a:lnTo>
                  <a:pt x="10039920" y="4052477"/>
                </a:lnTo>
                <a:lnTo>
                  <a:pt x="0" y="4052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28416" y="1292707"/>
            <a:ext cx="2507383" cy="2716007"/>
          </a:xfrm>
          <a:custGeom>
            <a:avLst/>
            <a:gdLst/>
            <a:ahLst/>
            <a:cxnLst/>
            <a:rect r="r" b="b" t="t" l="l"/>
            <a:pathLst>
              <a:path h="2716007" w="2507383">
                <a:moveTo>
                  <a:pt x="0" y="0"/>
                </a:moveTo>
                <a:lnTo>
                  <a:pt x="2507384" y="0"/>
                </a:lnTo>
                <a:lnTo>
                  <a:pt x="2507384" y="2716007"/>
                </a:lnTo>
                <a:lnTo>
                  <a:pt x="0" y="2716007"/>
                </a:lnTo>
                <a:lnTo>
                  <a:pt x="0" y="0"/>
                </a:lnTo>
                <a:close/>
              </a:path>
            </a:pathLst>
          </a:custGeom>
          <a:blipFill>
            <a:blip r:embed="rId6"/>
            <a:stretch>
              <a:fillRect l="0" t="-887" r="0" b="-887"/>
            </a:stretch>
          </a:blipFill>
        </p:spPr>
      </p:sp>
      <p:sp>
        <p:nvSpPr>
          <p:cNvPr name="TextBox 32" id="32"/>
          <p:cNvSpPr txBox="true"/>
          <p:nvPr/>
        </p:nvSpPr>
        <p:spPr>
          <a:xfrm rot="0">
            <a:off x="1328416" y="6290737"/>
            <a:ext cx="3296713" cy="2499131"/>
          </a:xfrm>
          <a:prstGeom prst="rect">
            <a:avLst/>
          </a:prstGeom>
        </p:spPr>
        <p:txBody>
          <a:bodyPr anchor="t" rtlCol="false" tIns="0" lIns="0" bIns="0" rIns="0">
            <a:spAutoFit/>
          </a:bodyPr>
          <a:lstStyle/>
          <a:p>
            <a:pPr algn="ctr" marL="0" indent="0" lvl="1">
              <a:lnSpc>
                <a:spcPts val="3316"/>
              </a:lnSpc>
              <a:spcBef>
                <a:spcPct val="0"/>
              </a:spcBef>
            </a:pPr>
            <a:r>
              <a:rPr lang="en-US" sz="2287">
                <a:solidFill>
                  <a:srgbClr val="FFFFFF"/>
                </a:solidFill>
                <a:latin typeface="Bree Serif"/>
                <a:ea typeface="Bree Serif"/>
                <a:cs typeface="Bree Serif"/>
                <a:sym typeface="Bree Serif"/>
              </a:rPr>
              <a:t>Digunakan Untuk menyusun struktur halaman dengan elemen semantik seperti &lt;header&gt;, &lt;main&gt;, &lt;aside&gt;, dan &lt;footer&gt;</a:t>
            </a:r>
          </a:p>
        </p:txBody>
      </p:sp>
      <p:sp>
        <p:nvSpPr>
          <p:cNvPr name="TextBox 33" id="33"/>
          <p:cNvSpPr txBox="true"/>
          <p:nvPr/>
        </p:nvSpPr>
        <p:spPr>
          <a:xfrm rot="0">
            <a:off x="4283808" y="1540980"/>
            <a:ext cx="4967026" cy="2048010"/>
          </a:xfrm>
          <a:prstGeom prst="rect">
            <a:avLst/>
          </a:prstGeom>
        </p:spPr>
        <p:txBody>
          <a:bodyPr anchor="t" rtlCol="false" tIns="0" lIns="0" bIns="0" rIns="0">
            <a:spAutoFit/>
          </a:bodyPr>
          <a:lstStyle/>
          <a:p>
            <a:pPr algn="l" marL="0" indent="0" lvl="0">
              <a:lnSpc>
                <a:spcPts val="7963"/>
              </a:lnSpc>
              <a:spcBef>
                <a:spcPct val="0"/>
              </a:spcBef>
            </a:pPr>
            <a:r>
              <a:rPr lang="en-US" b="true" sz="5687">
                <a:solidFill>
                  <a:srgbClr val="FFFFFF"/>
                </a:solidFill>
                <a:latin typeface="Poppins Bold"/>
                <a:ea typeface="Poppins Bold"/>
                <a:cs typeface="Poppins Bold"/>
                <a:sym typeface="Poppins Bold"/>
              </a:rPr>
              <a:t>Teknologi Digunakan</a:t>
            </a:r>
          </a:p>
        </p:txBody>
      </p:sp>
      <p:sp>
        <p:nvSpPr>
          <p:cNvPr name="TextBox 34" id="34"/>
          <p:cNvSpPr txBox="true"/>
          <p:nvPr/>
        </p:nvSpPr>
        <p:spPr>
          <a:xfrm rot="0">
            <a:off x="5509542" y="6355824"/>
            <a:ext cx="3296713" cy="2378481"/>
          </a:xfrm>
          <a:prstGeom prst="rect">
            <a:avLst/>
          </a:prstGeom>
        </p:spPr>
        <p:txBody>
          <a:bodyPr anchor="t" rtlCol="false" tIns="0" lIns="0" bIns="0" rIns="0">
            <a:spAutoFit/>
          </a:bodyPr>
          <a:lstStyle/>
          <a:p>
            <a:pPr algn="ctr" marL="0" indent="0" lvl="1">
              <a:lnSpc>
                <a:spcPts val="3171"/>
              </a:lnSpc>
              <a:spcBef>
                <a:spcPct val="0"/>
              </a:spcBef>
            </a:pPr>
            <a:r>
              <a:rPr lang="en-US" sz="2187">
                <a:solidFill>
                  <a:srgbClr val="FFFFFF"/>
                </a:solidFill>
                <a:latin typeface="Bree Serif"/>
                <a:ea typeface="Bree Serif"/>
                <a:cs typeface="Bree Serif"/>
                <a:sym typeface="Bree Serif"/>
              </a:rPr>
              <a:t>Dipakai untuk mendesain tampilan, mengatur layout dengan grid, serta membuat tampilan responsif de berbagai ukuran layar.</a:t>
            </a:r>
          </a:p>
        </p:txBody>
      </p:sp>
      <p:sp>
        <p:nvSpPr>
          <p:cNvPr name="TextBox 35" id="35"/>
          <p:cNvSpPr txBox="true"/>
          <p:nvPr/>
        </p:nvSpPr>
        <p:spPr>
          <a:xfrm rot="0">
            <a:off x="9553427" y="6410873"/>
            <a:ext cx="3296713" cy="2080031"/>
          </a:xfrm>
          <a:prstGeom prst="rect">
            <a:avLst/>
          </a:prstGeom>
        </p:spPr>
        <p:txBody>
          <a:bodyPr anchor="t" rtlCol="false" tIns="0" lIns="0" bIns="0" rIns="0">
            <a:spAutoFit/>
          </a:bodyPr>
          <a:lstStyle/>
          <a:p>
            <a:pPr algn="ctr" marL="0" indent="0" lvl="1">
              <a:lnSpc>
                <a:spcPts val="3316"/>
              </a:lnSpc>
              <a:spcBef>
                <a:spcPct val="0"/>
              </a:spcBef>
            </a:pPr>
            <a:r>
              <a:rPr lang="en-US" sz="2287">
                <a:solidFill>
                  <a:srgbClr val="FFFFFF"/>
                </a:solidFill>
                <a:latin typeface="Bree Serif"/>
                <a:ea typeface="Bree Serif"/>
                <a:cs typeface="Bree Serif"/>
                <a:sym typeface="Bree Serif"/>
              </a:rPr>
              <a:t>Berfungsi memvalidasi form secara langsung di browser (client-side) dan menampilkan hasil input tanpa reload.</a:t>
            </a:r>
          </a:p>
        </p:txBody>
      </p:sp>
      <p:sp>
        <p:nvSpPr>
          <p:cNvPr name="TextBox 36" id="36"/>
          <p:cNvSpPr txBox="true"/>
          <p:nvPr/>
        </p:nvSpPr>
        <p:spPr>
          <a:xfrm rot="0">
            <a:off x="13687685" y="6346299"/>
            <a:ext cx="3296713" cy="2499131"/>
          </a:xfrm>
          <a:prstGeom prst="rect">
            <a:avLst/>
          </a:prstGeom>
        </p:spPr>
        <p:txBody>
          <a:bodyPr anchor="t" rtlCol="false" tIns="0" lIns="0" bIns="0" rIns="0">
            <a:spAutoFit/>
          </a:bodyPr>
          <a:lstStyle/>
          <a:p>
            <a:pPr algn="ctr" marL="0" indent="0" lvl="1">
              <a:lnSpc>
                <a:spcPts val="3316"/>
              </a:lnSpc>
              <a:spcBef>
                <a:spcPct val="0"/>
              </a:spcBef>
            </a:pPr>
            <a:r>
              <a:rPr lang="en-US" sz="2287">
                <a:solidFill>
                  <a:srgbClr val="FFFFFF"/>
                </a:solidFill>
                <a:latin typeface="Bree Serif"/>
                <a:ea typeface="Bree Serif"/>
                <a:cs typeface="Bree Serif"/>
                <a:sym typeface="Bree Serif"/>
              </a:rPr>
              <a:t>Menangani data yang dikirim dari form, menyaring input agar aman, dan menampilkan kembali pesan yang telah dikirim.</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grpSp>
        <p:nvGrpSpPr>
          <p:cNvPr name="Group 2" id="2"/>
          <p:cNvGrpSpPr/>
          <p:nvPr/>
        </p:nvGrpSpPr>
        <p:grpSpPr>
          <a:xfrm rot="0">
            <a:off x="1028700" y="451466"/>
            <a:ext cx="7545626" cy="9129860"/>
            <a:chOff x="0" y="0"/>
            <a:chExt cx="2231662" cy="2700208"/>
          </a:xfrm>
        </p:grpSpPr>
        <p:sp>
          <p:nvSpPr>
            <p:cNvPr name="Freeform 3" id="3"/>
            <p:cNvSpPr/>
            <p:nvPr/>
          </p:nvSpPr>
          <p:spPr>
            <a:xfrm flipH="false" flipV="false" rot="0">
              <a:off x="0" y="0"/>
              <a:ext cx="2231662" cy="2700208"/>
            </a:xfrm>
            <a:custGeom>
              <a:avLst/>
              <a:gdLst/>
              <a:ahLst/>
              <a:cxnLst/>
              <a:rect r="r" b="b" t="t" l="l"/>
              <a:pathLst>
                <a:path h="2700208" w="2231662">
                  <a:moveTo>
                    <a:pt x="60535" y="0"/>
                  </a:moveTo>
                  <a:lnTo>
                    <a:pt x="2171127" y="0"/>
                  </a:lnTo>
                  <a:cubicBezTo>
                    <a:pt x="2204559" y="0"/>
                    <a:pt x="2231662" y="27102"/>
                    <a:pt x="2231662" y="60535"/>
                  </a:cubicBezTo>
                  <a:lnTo>
                    <a:pt x="2231662" y="2639673"/>
                  </a:lnTo>
                  <a:cubicBezTo>
                    <a:pt x="2231662" y="2673106"/>
                    <a:pt x="2204559" y="2700208"/>
                    <a:pt x="2171127" y="2700208"/>
                  </a:cubicBezTo>
                  <a:lnTo>
                    <a:pt x="60535" y="2700208"/>
                  </a:lnTo>
                  <a:cubicBezTo>
                    <a:pt x="27102" y="2700208"/>
                    <a:pt x="0" y="2673106"/>
                    <a:pt x="0" y="2639673"/>
                  </a:cubicBezTo>
                  <a:lnTo>
                    <a:pt x="0" y="60535"/>
                  </a:lnTo>
                  <a:cubicBezTo>
                    <a:pt x="0" y="27102"/>
                    <a:pt x="27102" y="0"/>
                    <a:pt x="60535"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4" id="4"/>
            <p:cNvSpPr txBox="true"/>
            <p:nvPr/>
          </p:nvSpPr>
          <p:spPr>
            <a:xfrm>
              <a:off x="0" y="-95250"/>
              <a:ext cx="2231662" cy="279545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5" id="5"/>
          <p:cNvSpPr/>
          <p:nvPr/>
        </p:nvSpPr>
        <p:spPr>
          <a:xfrm flipH="false" flipV="false" rot="0">
            <a:off x="2084411" y="1172732"/>
            <a:ext cx="5434205" cy="7687328"/>
          </a:xfrm>
          <a:custGeom>
            <a:avLst/>
            <a:gdLst/>
            <a:ahLst/>
            <a:cxnLst/>
            <a:rect r="r" b="b" t="t" l="l"/>
            <a:pathLst>
              <a:path h="7687328" w="5434205">
                <a:moveTo>
                  <a:pt x="0" y="0"/>
                </a:moveTo>
                <a:lnTo>
                  <a:pt x="5434205" y="0"/>
                </a:lnTo>
                <a:lnTo>
                  <a:pt x="5434205" y="7687328"/>
                </a:lnTo>
                <a:lnTo>
                  <a:pt x="0" y="7687328"/>
                </a:lnTo>
                <a:lnTo>
                  <a:pt x="0" y="0"/>
                </a:lnTo>
                <a:close/>
              </a:path>
            </a:pathLst>
          </a:custGeom>
          <a:blipFill>
            <a:blip r:embed="rId2"/>
            <a:stretch>
              <a:fillRect l="0" t="0" r="0" b="0"/>
            </a:stretch>
          </a:blipFill>
        </p:spPr>
      </p:sp>
      <p:sp>
        <p:nvSpPr>
          <p:cNvPr name="Freeform 6" id="6"/>
          <p:cNvSpPr/>
          <p:nvPr/>
        </p:nvSpPr>
        <p:spPr>
          <a:xfrm flipH="false" flipV="false" rot="0">
            <a:off x="1417320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13876421" y="6172200"/>
            <a:ext cx="4411579" cy="4114800"/>
          </a:xfrm>
          <a:custGeom>
            <a:avLst/>
            <a:gdLst/>
            <a:ahLst/>
            <a:cxnLst/>
            <a:rect r="r" b="b" t="t" l="l"/>
            <a:pathLst>
              <a:path h="4114800" w="4411579">
                <a:moveTo>
                  <a:pt x="0" y="4114800"/>
                </a:moveTo>
                <a:lnTo>
                  <a:pt x="4411579" y="4114800"/>
                </a:lnTo>
                <a:lnTo>
                  <a:pt x="4411579"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375833" y="3906666"/>
            <a:ext cx="7193499" cy="2048010"/>
          </a:xfrm>
          <a:prstGeom prst="rect">
            <a:avLst/>
          </a:prstGeom>
        </p:spPr>
        <p:txBody>
          <a:bodyPr anchor="t" rtlCol="false" tIns="0" lIns="0" bIns="0" rIns="0">
            <a:spAutoFit/>
          </a:bodyPr>
          <a:lstStyle/>
          <a:p>
            <a:pPr algn="l" marL="0" indent="0" lvl="0">
              <a:lnSpc>
                <a:spcPts val="7963"/>
              </a:lnSpc>
              <a:spcBef>
                <a:spcPct val="0"/>
              </a:spcBef>
            </a:pPr>
            <a:r>
              <a:rPr lang="en-US" b="true" sz="5687">
                <a:solidFill>
                  <a:srgbClr val="FFFFFF"/>
                </a:solidFill>
                <a:latin typeface="Poppins Bold"/>
                <a:ea typeface="Poppins Bold"/>
                <a:cs typeface="Poppins Bold"/>
                <a:sym typeface="Poppins Bold"/>
              </a:rPr>
              <a:t>Desain Perancangan Web</a:t>
            </a:r>
          </a:p>
        </p:txBody>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4393250" y="0"/>
            <a:ext cx="10062556" cy="10287000"/>
          </a:xfrm>
          <a:custGeom>
            <a:avLst/>
            <a:gdLst/>
            <a:ahLst/>
            <a:cxnLst/>
            <a:rect r="r" b="b" t="t" l="l"/>
            <a:pathLst>
              <a:path h="10287000" w="10062556">
                <a:moveTo>
                  <a:pt x="0" y="0"/>
                </a:moveTo>
                <a:lnTo>
                  <a:pt x="10062556" y="0"/>
                </a:lnTo>
                <a:lnTo>
                  <a:pt x="1006255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790" y="307973"/>
            <a:ext cx="8634337" cy="4475114"/>
          </a:xfrm>
          <a:custGeom>
            <a:avLst/>
            <a:gdLst/>
            <a:ahLst/>
            <a:cxnLst/>
            <a:rect r="r" b="b" t="t" l="l"/>
            <a:pathLst>
              <a:path h="4475114" w="8634337">
                <a:moveTo>
                  <a:pt x="0" y="0"/>
                </a:moveTo>
                <a:lnTo>
                  <a:pt x="8634337" y="0"/>
                </a:lnTo>
                <a:lnTo>
                  <a:pt x="8634337" y="4475113"/>
                </a:lnTo>
                <a:lnTo>
                  <a:pt x="0" y="4475113"/>
                </a:lnTo>
                <a:lnTo>
                  <a:pt x="0" y="0"/>
                </a:lnTo>
                <a:close/>
              </a:path>
            </a:pathLst>
          </a:custGeom>
          <a:blipFill>
            <a:blip r:embed="rId4"/>
            <a:stretch>
              <a:fillRect l="0" t="0" r="0" b="0"/>
            </a:stretch>
          </a:blipFill>
        </p:spPr>
      </p:sp>
      <p:sp>
        <p:nvSpPr>
          <p:cNvPr name="Freeform 4" id="4"/>
          <p:cNvSpPr/>
          <p:nvPr/>
        </p:nvSpPr>
        <p:spPr>
          <a:xfrm flipH="false" flipV="false" rot="0">
            <a:off x="394790" y="5370287"/>
            <a:ext cx="8634337" cy="4480080"/>
          </a:xfrm>
          <a:custGeom>
            <a:avLst/>
            <a:gdLst/>
            <a:ahLst/>
            <a:cxnLst/>
            <a:rect r="r" b="b" t="t" l="l"/>
            <a:pathLst>
              <a:path h="4480080" w="8634337">
                <a:moveTo>
                  <a:pt x="0" y="0"/>
                </a:moveTo>
                <a:lnTo>
                  <a:pt x="8634337" y="0"/>
                </a:lnTo>
                <a:lnTo>
                  <a:pt x="8634337" y="4480080"/>
                </a:lnTo>
                <a:lnTo>
                  <a:pt x="0" y="4480080"/>
                </a:lnTo>
                <a:lnTo>
                  <a:pt x="0" y="0"/>
                </a:lnTo>
                <a:close/>
              </a:path>
            </a:pathLst>
          </a:custGeom>
          <a:blipFill>
            <a:blip r:embed="rId5"/>
            <a:stretch>
              <a:fillRect l="0" t="0" r="0" b="0"/>
            </a:stretch>
          </a:blipFill>
        </p:spPr>
      </p:sp>
      <p:sp>
        <p:nvSpPr>
          <p:cNvPr name="Freeform 5" id="5"/>
          <p:cNvSpPr/>
          <p:nvPr/>
        </p:nvSpPr>
        <p:spPr>
          <a:xfrm flipH="false" flipV="false" rot="0">
            <a:off x="9424528" y="5370287"/>
            <a:ext cx="8619729" cy="4480080"/>
          </a:xfrm>
          <a:custGeom>
            <a:avLst/>
            <a:gdLst/>
            <a:ahLst/>
            <a:cxnLst/>
            <a:rect r="r" b="b" t="t" l="l"/>
            <a:pathLst>
              <a:path h="4480080" w="8619729">
                <a:moveTo>
                  <a:pt x="0" y="0"/>
                </a:moveTo>
                <a:lnTo>
                  <a:pt x="8619729" y="0"/>
                </a:lnTo>
                <a:lnTo>
                  <a:pt x="8619729" y="4480080"/>
                </a:lnTo>
                <a:lnTo>
                  <a:pt x="0" y="4480080"/>
                </a:lnTo>
                <a:lnTo>
                  <a:pt x="0" y="0"/>
                </a:lnTo>
                <a:close/>
              </a:path>
            </a:pathLst>
          </a:custGeom>
          <a:blipFill>
            <a:blip r:embed="rId6"/>
            <a:stretch>
              <a:fillRect l="0" t="0" r="0" b="0"/>
            </a:stretch>
          </a:blipFill>
        </p:spPr>
      </p:sp>
      <p:sp>
        <p:nvSpPr>
          <p:cNvPr name="TextBox 6" id="6"/>
          <p:cNvSpPr txBox="true"/>
          <p:nvPr/>
        </p:nvSpPr>
        <p:spPr>
          <a:xfrm rot="0">
            <a:off x="11266667" y="1959272"/>
            <a:ext cx="4935452" cy="1010590"/>
          </a:xfrm>
          <a:prstGeom prst="rect">
            <a:avLst/>
          </a:prstGeom>
        </p:spPr>
        <p:txBody>
          <a:bodyPr anchor="t" rtlCol="false" tIns="0" lIns="0" bIns="0" rIns="0">
            <a:spAutoFit/>
          </a:bodyPr>
          <a:lstStyle/>
          <a:p>
            <a:pPr algn="l" marL="0" indent="0" lvl="0">
              <a:lnSpc>
                <a:spcPts val="7823"/>
              </a:lnSpc>
              <a:spcBef>
                <a:spcPct val="0"/>
              </a:spcBef>
            </a:pPr>
            <a:r>
              <a:rPr lang="en-US" b="true" sz="5588">
                <a:solidFill>
                  <a:srgbClr val="FFFFFF"/>
                </a:solidFill>
                <a:latin typeface="Poppins Bold"/>
                <a:ea typeface="Poppins Bold"/>
                <a:cs typeface="Poppins Bold"/>
                <a:sym typeface="Poppins Bold"/>
              </a:rPr>
              <a:t>Code HTML</a:t>
            </a:r>
          </a:p>
        </p:txBody>
      </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99A3"/>
        </a:solidFill>
      </p:bgPr>
    </p:bg>
    <p:spTree>
      <p:nvGrpSpPr>
        <p:cNvPr id="1" name=""/>
        <p:cNvGrpSpPr/>
        <p:nvPr/>
      </p:nvGrpSpPr>
      <p:grpSpPr>
        <a:xfrm>
          <a:off x="0" y="0"/>
          <a:ext cx="0" cy="0"/>
          <a:chOff x="0" y="0"/>
          <a:chExt cx="0" cy="0"/>
        </a:xfrm>
      </p:grpSpPr>
      <p:sp>
        <p:nvSpPr>
          <p:cNvPr name="Freeform 2" id="2"/>
          <p:cNvSpPr/>
          <p:nvPr/>
        </p:nvSpPr>
        <p:spPr>
          <a:xfrm flipH="false" flipV="false" rot="0">
            <a:off x="523521" y="403779"/>
            <a:ext cx="2948003" cy="4739721"/>
          </a:xfrm>
          <a:custGeom>
            <a:avLst/>
            <a:gdLst/>
            <a:ahLst/>
            <a:cxnLst/>
            <a:rect r="r" b="b" t="t" l="l"/>
            <a:pathLst>
              <a:path h="4739721" w="2948003">
                <a:moveTo>
                  <a:pt x="0" y="0"/>
                </a:moveTo>
                <a:lnTo>
                  <a:pt x="2948003" y="0"/>
                </a:lnTo>
                <a:lnTo>
                  <a:pt x="2948003" y="4739721"/>
                </a:lnTo>
                <a:lnTo>
                  <a:pt x="0" y="4739721"/>
                </a:lnTo>
                <a:lnTo>
                  <a:pt x="0" y="0"/>
                </a:lnTo>
                <a:close/>
              </a:path>
            </a:pathLst>
          </a:custGeom>
          <a:blipFill>
            <a:blip r:embed="rId2"/>
            <a:stretch>
              <a:fillRect l="0" t="0" r="0" b="0"/>
            </a:stretch>
          </a:blipFill>
        </p:spPr>
      </p:sp>
      <p:sp>
        <p:nvSpPr>
          <p:cNvPr name="Freeform 3" id="3"/>
          <p:cNvSpPr/>
          <p:nvPr/>
        </p:nvSpPr>
        <p:spPr>
          <a:xfrm flipH="false" flipV="false" rot="0">
            <a:off x="4280613" y="403779"/>
            <a:ext cx="2866600" cy="4739721"/>
          </a:xfrm>
          <a:custGeom>
            <a:avLst/>
            <a:gdLst/>
            <a:ahLst/>
            <a:cxnLst/>
            <a:rect r="r" b="b" t="t" l="l"/>
            <a:pathLst>
              <a:path h="4739721" w="2866600">
                <a:moveTo>
                  <a:pt x="0" y="0"/>
                </a:moveTo>
                <a:lnTo>
                  <a:pt x="2866600" y="0"/>
                </a:lnTo>
                <a:lnTo>
                  <a:pt x="2866600" y="4739721"/>
                </a:lnTo>
                <a:lnTo>
                  <a:pt x="0" y="4739721"/>
                </a:lnTo>
                <a:lnTo>
                  <a:pt x="0" y="0"/>
                </a:lnTo>
                <a:close/>
              </a:path>
            </a:pathLst>
          </a:custGeom>
          <a:blipFill>
            <a:blip r:embed="rId3"/>
            <a:stretch>
              <a:fillRect l="0" t="0" r="0" b="0"/>
            </a:stretch>
          </a:blipFill>
        </p:spPr>
      </p:sp>
      <p:sp>
        <p:nvSpPr>
          <p:cNvPr name="Freeform 4" id="4"/>
          <p:cNvSpPr/>
          <p:nvPr/>
        </p:nvSpPr>
        <p:spPr>
          <a:xfrm flipH="false" flipV="false" rot="0">
            <a:off x="7946697" y="403779"/>
            <a:ext cx="3427183" cy="4739721"/>
          </a:xfrm>
          <a:custGeom>
            <a:avLst/>
            <a:gdLst/>
            <a:ahLst/>
            <a:cxnLst/>
            <a:rect r="r" b="b" t="t" l="l"/>
            <a:pathLst>
              <a:path h="4739721" w="3427183">
                <a:moveTo>
                  <a:pt x="0" y="0"/>
                </a:moveTo>
                <a:lnTo>
                  <a:pt x="3427184" y="0"/>
                </a:lnTo>
                <a:lnTo>
                  <a:pt x="3427184" y="4739721"/>
                </a:lnTo>
                <a:lnTo>
                  <a:pt x="0" y="4739721"/>
                </a:lnTo>
                <a:lnTo>
                  <a:pt x="0" y="0"/>
                </a:lnTo>
                <a:close/>
              </a:path>
            </a:pathLst>
          </a:custGeom>
          <a:blipFill>
            <a:blip r:embed="rId4"/>
            <a:stretch>
              <a:fillRect l="0" t="0" r="0" b="0"/>
            </a:stretch>
          </a:blipFill>
        </p:spPr>
      </p:sp>
      <p:sp>
        <p:nvSpPr>
          <p:cNvPr name="Freeform 5" id="5"/>
          <p:cNvSpPr/>
          <p:nvPr/>
        </p:nvSpPr>
        <p:spPr>
          <a:xfrm flipH="false" flipV="false" rot="0">
            <a:off x="0" y="7218274"/>
            <a:ext cx="7315200" cy="3068726"/>
          </a:xfrm>
          <a:custGeom>
            <a:avLst/>
            <a:gdLst/>
            <a:ahLst/>
            <a:cxnLst/>
            <a:rect r="r" b="b" t="t" l="l"/>
            <a:pathLst>
              <a:path h="3068726" w="7315200">
                <a:moveTo>
                  <a:pt x="0" y="0"/>
                </a:moveTo>
                <a:lnTo>
                  <a:pt x="7315200" y="0"/>
                </a:lnTo>
                <a:lnTo>
                  <a:pt x="7315200" y="3068726"/>
                </a:lnTo>
                <a:lnTo>
                  <a:pt x="0" y="3068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23521" y="5355440"/>
            <a:ext cx="3020778" cy="4706054"/>
          </a:xfrm>
          <a:custGeom>
            <a:avLst/>
            <a:gdLst/>
            <a:ahLst/>
            <a:cxnLst/>
            <a:rect r="r" b="b" t="t" l="l"/>
            <a:pathLst>
              <a:path h="4706054" w="3020778">
                <a:moveTo>
                  <a:pt x="0" y="0"/>
                </a:moveTo>
                <a:lnTo>
                  <a:pt x="3020778" y="0"/>
                </a:lnTo>
                <a:lnTo>
                  <a:pt x="3020778" y="4706054"/>
                </a:lnTo>
                <a:lnTo>
                  <a:pt x="0" y="4706054"/>
                </a:lnTo>
                <a:lnTo>
                  <a:pt x="0" y="0"/>
                </a:lnTo>
                <a:close/>
              </a:path>
            </a:pathLst>
          </a:custGeom>
          <a:blipFill>
            <a:blip r:embed="rId7"/>
            <a:stretch>
              <a:fillRect l="0" t="0" r="0" b="0"/>
            </a:stretch>
          </a:blipFill>
        </p:spPr>
      </p:sp>
      <p:sp>
        <p:nvSpPr>
          <p:cNvPr name="Freeform 7" id="7"/>
          <p:cNvSpPr/>
          <p:nvPr/>
        </p:nvSpPr>
        <p:spPr>
          <a:xfrm flipH="false" flipV="false" rot="0">
            <a:off x="4280613" y="5355440"/>
            <a:ext cx="2839563" cy="4739721"/>
          </a:xfrm>
          <a:custGeom>
            <a:avLst/>
            <a:gdLst/>
            <a:ahLst/>
            <a:cxnLst/>
            <a:rect r="r" b="b" t="t" l="l"/>
            <a:pathLst>
              <a:path h="4739721" w="2839563">
                <a:moveTo>
                  <a:pt x="0" y="0"/>
                </a:moveTo>
                <a:lnTo>
                  <a:pt x="2839563" y="0"/>
                </a:lnTo>
                <a:lnTo>
                  <a:pt x="2839563" y="4739721"/>
                </a:lnTo>
                <a:lnTo>
                  <a:pt x="0" y="4739721"/>
                </a:lnTo>
                <a:lnTo>
                  <a:pt x="0" y="0"/>
                </a:lnTo>
                <a:close/>
              </a:path>
            </a:pathLst>
          </a:custGeom>
          <a:blipFill>
            <a:blip r:embed="rId8"/>
            <a:stretch>
              <a:fillRect l="0" t="0" r="0" b="0"/>
            </a:stretch>
          </a:blipFill>
        </p:spPr>
      </p:sp>
      <p:sp>
        <p:nvSpPr>
          <p:cNvPr name="Freeform 8" id="8"/>
          <p:cNvSpPr/>
          <p:nvPr/>
        </p:nvSpPr>
        <p:spPr>
          <a:xfrm flipH="true" flipV="false" rot="0">
            <a:off x="7315200" y="7218274"/>
            <a:ext cx="7315200" cy="3068726"/>
          </a:xfrm>
          <a:custGeom>
            <a:avLst/>
            <a:gdLst/>
            <a:ahLst/>
            <a:cxnLst/>
            <a:rect r="r" b="b" t="t" l="l"/>
            <a:pathLst>
              <a:path h="3068726" w="7315200">
                <a:moveTo>
                  <a:pt x="7315200" y="0"/>
                </a:moveTo>
                <a:lnTo>
                  <a:pt x="0" y="0"/>
                </a:lnTo>
                <a:lnTo>
                  <a:pt x="0" y="3068726"/>
                </a:lnTo>
                <a:lnTo>
                  <a:pt x="7315200" y="3068726"/>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946697" y="5355440"/>
            <a:ext cx="2732812" cy="4739721"/>
          </a:xfrm>
          <a:custGeom>
            <a:avLst/>
            <a:gdLst/>
            <a:ahLst/>
            <a:cxnLst/>
            <a:rect r="r" b="b" t="t" l="l"/>
            <a:pathLst>
              <a:path h="4739721" w="2732812">
                <a:moveTo>
                  <a:pt x="0" y="0"/>
                </a:moveTo>
                <a:lnTo>
                  <a:pt x="2732813" y="0"/>
                </a:lnTo>
                <a:lnTo>
                  <a:pt x="2732813" y="4739721"/>
                </a:lnTo>
                <a:lnTo>
                  <a:pt x="0" y="4739721"/>
                </a:lnTo>
                <a:lnTo>
                  <a:pt x="0" y="0"/>
                </a:lnTo>
                <a:close/>
              </a:path>
            </a:pathLst>
          </a:custGeom>
          <a:blipFill>
            <a:blip r:embed="rId9"/>
            <a:stretch>
              <a:fillRect l="0" t="0" r="0" b="0"/>
            </a:stretch>
          </a:blipFill>
        </p:spPr>
      </p:sp>
      <p:sp>
        <p:nvSpPr>
          <p:cNvPr name="Freeform 10" id="10"/>
          <p:cNvSpPr/>
          <p:nvPr/>
        </p:nvSpPr>
        <p:spPr>
          <a:xfrm flipH="false" flipV="false" rot="0">
            <a:off x="14630400" y="7218274"/>
            <a:ext cx="7315200" cy="3068726"/>
          </a:xfrm>
          <a:custGeom>
            <a:avLst/>
            <a:gdLst/>
            <a:ahLst/>
            <a:cxnLst/>
            <a:rect r="r" b="b" t="t" l="l"/>
            <a:pathLst>
              <a:path h="3068726" w="7315200">
                <a:moveTo>
                  <a:pt x="0" y="0"/>
                </a:moveTo>
                <a:lnTo>
                  <a:pt x="7315200" y="0"/>
                </a:lnTo>
                <a:lnTo>
                  <a:pt x="7315200" y="3068726"/>
                </a:lnTo>
                <a:lnTo>
                  <a:pt x="0" y="3068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060004" y="3737647"/>
            <a:ext cx="4002258" cy="2997460"/>
          </a:xfrm>
          <a:prstGeom prst="rect">
            <a:avLst/>
          </a:prstGeom>
        </p:spPr>
        <p:txBody>
          <a:bodyPr anchor="t" rtlCol="false" tIns="0" lIns="0" bIns="0" rIns="0">
            <a:spAutoFit/>
          </a:bodyPr>
          <a:lstStyle/>
          <a:p>
            <a:pPr algn="l">
              <a:lnSpc>
                <a:spcPts val="11736"/>
              </a:lnSpc>
            </a:pPr>
            <a:r>
              <a:rPr lang="en-US" sz="8383" b="true">
                <a:solidFill>
                  <a:srgbClr val="FFFFFF"/>
                </a:solidFill>
                <a:latin typeface="Poppins Bold"/>
                <a:ea typeface="Poppins Bold"/>
                <a:cs typeface="Poppins Bold"/>
                <a:sym typeface="Poppins Bold"/>
              </a:rPr>
              <a:t>Code</a:t>
            </a:r>
          </a:p>
          <a:p>
            <a:pPr algn="l" marL="0" indent="0" lvl="0">
              <a:lnSpc>
                <a:spcPts val="11736"/>
              </a:lnSpc>
              <a:spcBef>
                <a:spcPct val="0"/>
              </a:spcBef>
            </a:pPr>
            <a:r>
              <a:rPr lang="en-US" b="true" sz="8383">
                <a:solidFill>
                  <a:srgbClr val="FFFFFF"/>
                </a:solidFill>
                <a:latin typeface="Poppins Bold"/>
                <a:ea typeface="Poppins Bold"/>
                <a:cs typeface="Poppins Bold"/>
                <a:sym typeface="Poppins Bold"/>
              </a:rPr>
              <a:t> CSS</a:t>
            </a:r>
          </a:p>
        </p:txBody>
      </p:sp>
    </p:spTree>
  </p:cSld>
  <p:clrMapOvr>
    <a:masterClrMapping/>
  </p:clrMapOvr>
  <p:transition spd="fast">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DAGtNucQmTI</dc:identifier>
  <dcterms:modified xsi:type="dcterms:W3CDTF">2011-08-01T06:04:30Z</dcterms:modified>
  <cp:revision>1</cp:revision>
  <dc:title>Tugas Akhir Pemrograman Web</dc:title>
</cp:coreProperties>
</file>